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3" r:id="rId4"/>
    <p:sldId id="258" r:id="rId5"/>
    <p:sldId id="259" r:id="rId6"/>
    <p:sldId id="260" r:id="rId7"/>
    <p:sldId id="261" r:id="rId8"/>
    <p:sldId id="273" r:id="rId9"/>
    <p:sldId id="300" r:id="rId10"/>
    <p:sldId id="301" r:id="rId11"/>
    <p:sldId id="262" r:id="rId12"/>
    <p:sldId id="302" r:id="rId13"/>
    <p:sldId id="263" r:id="rId14"/>
    <p:sldId id="264" r:id="rId15"/>
    <p:sldId id="311" r:id="rId16"/>
    <p:sldId id="274" r:id="rId17"/>
    <p:sldId id="305" r:id="rId18"/>
    <p:sldId id="303" r:id="rId19"/>
    <p:sldId id="265" r:id="rId20"/>
    <p:sldId id="277" r:id="rId21"/>
    <p:sldId id="278" r:id="rId22"/>
    <p:sldId id="279" r:id="rId23"/>
    <p:sldId id="268" r:id="rId24"/>
    <p:sldId id="280" r:id="rId25"/>
    <p:sldId id="281" r:id="rId26"/>
    <p:sldId id="269" r:id="rId27"/>
    <p:sldId id="270" r:id="rId28"/>
    <p:sldId id="308" r:id="rId29"/>
    <p:sldId id="309" r:id="rId30"/>
    <p:sldId id="310" r:id="rId31"/>
    <p:sldId id="307" r:id="rId32"/>
    <p:sldId id="271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304" r:id="rId41"/>
    <p:sldId id="294" r:id="rId42"/>
    <p:sldId id="295" r:id="rId43"/>
    <p:sldId id="296" r:id="rId44"/>
    <p:sldId id="297" r:id="rId45"/>
    <p:sldId id="298" r:id="rId46"/>
    <p:sldId id="299" r:id="rId47"/>
  </p:sldIdLst>
  <p:sldSz cx="14630400" cy="8229600"/>
  <p:notesSz cx="14630400" cy="8229600"/>
  <p:embeddedFontLst>
    <p:embeddedFont>
      <p:font typeface="Barlow" pitchFamily="2" charset="77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BF0"/>
    <a:srgbClr val="2BC2F0"/>
    <a:srgbClr val="00FFCC"/>
    <a:srgbClr val="00002B"/>
    <a:srgbClr val="BA3CCC"/>
    <a:srgbClr val="16FF2F"/>
    <a:srgbClr val="C32200"/>
    <a:srgbClr val="0A080C"/>
    <a:srgbClr val="0A0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8"/>
    <p:restoredTop sz="87865"/>
  </p:normalViewPr>
  <p:slideViewPr>
    <p:cSldViewPr snapToGrid="0" snapToObjects="1">
      <p:cViewPr>
        <p:scale>
          <a:sx n="100" d="100"/>
          <a:sy n="100" d="100"/>
        </p:scale>
        <p:origin x="1912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31" d="100"/>
          <a:sy n="131" d="100"/>
        </p:scale>
        <p:origin x="1664" y="192"/>
      </p:cViewPr>
      <p:guideLst>
        <p:guide orient="horz" pos="2592"/>
        <p:guide pos="46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26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D2F5C-68A5-44B0-7D3A-384DC5862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131C4-95E0-9824-3B62-8E928D9D3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C2E88-1B5D-D071-47B3-3139A774B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2AF23-17D9-8351-592C-12B8EA7A5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80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DC12A-BCBC-9BFF-AD98-0DC6CB6C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3BB188-883B-0B5B-9329-DD69D9509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B2BE6-040A-C66A-DDD7-99D02474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783E-8DE1-5355-9B56-A8E90081A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25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41575-39C8-11E0-601C-58B269532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9F160-3D1A-9EAE-8737-69EE3EA00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29C868-3962-C4F4-7C24-2BD667271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8B712-C338-678D-B040-0B278BD71A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91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BAD86-D691-1209-C748-1E0BEEC4C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1FEB4-4846-824D-73DF-46846318B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B35AF2-0A2D-E535-B796-DADFF7489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D7C16-0BF4-585C-4F2C-6A2DD4215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4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2E913-D84B-D2AD-8363-E9B03F44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047489-F6B1-A2A3-FC7E-E64ADC7DA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0BDA2-58DB-D291-2FF8-14A40E8D6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E29CA-6332-7FD6-63D2-EFAB71392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3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5922-D5CD-0100-3F73-406CC8DA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C9832-8A87-4491-5B01-1B35E3DC7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78EEC-D365-1CE0-D01E-D47831DE4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00CA1-D679-14C6-8D9C-A47A0DE1F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02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BD968-434D-44A3-E6CF-C04EB577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15E7C-CF12-C15E-76B2-5ED8968B4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E334E-2D78-7BAB-2DEA-79907CD88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953D8-7B4A-27EF-4405-315C70C54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85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FDA08-7199-9E32-3DA6-4A8630555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D93901-1AB1-52E2-E3E5-59709C77C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689D65-63E5-08F3-1EAF-0C0F00DBB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FFC3-969F-6EF0-0D77-F2E7854479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43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9B41-82B0-75BB-BE5E-A1A1811A0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742FD-AE4C-8931-3A7F-54181EC3E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A1B0D-803C-C43B-C4EE-EB7789C42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BFAD-60AC-A9B3-2728-940672E96E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9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CD450-A090-F509-6E98-E938B09D7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5B490-5362-4DDD-D6C8-CE8893C85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15915-86DB-9822-CA65-69D73B27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90334-D0BC-9468-D1C0-6EEB631D1D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6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B805E-085E-2715-0440-F7D304D5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33D28-9C29-C21A-4D46-810419597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E2AEA-AB07-698F-4105-64B8C667B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A660-DCF0-F7F0-3B0E-B402024C2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49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5464-E99F-0897-C291-C6BAD76E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E4ED6-DCE3-2D4D-73BF-8F3B52A88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DC4C8-818B-BFD2-83F0-0E13F6ABC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1F9AA-48EC-DDD4-C2D0-6BAB91FE50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9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564DD-3198-DC02-9131-F65D11A8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1567E-D138-93A2-5A05-DA449CF0B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E453F-30D0-4FEB-EF0E-AE281E5C3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40F6C-14A7-9D7F-B9DF-4A1F89A10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9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9CBD-F165-552C-9297-EB1EFD0F1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C16BF-7DCA-E96A-E8F8-F91EB0F3C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561BCB-0999-A635-BF42-42FE5037C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6D785-6CC6-6705-0BFB-9896A4A24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40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1A49-A322-5278-8D02-882B3650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D9D9-5CF1-D620-9D3C-0F20AF6CB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26F2F1-7B9E-9D33-F91F-89025DE5E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9885E-9B7E-D646-E37A-88BE1B7A16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01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3FC7C-A563-228A-EE53-25EECF22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28FFC-7EC3-49FE-D513-0176A1533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B849-0AF1-A12D-7837-FB76C715F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157B6-3D1F-846B-D4C9-6E04D9BD54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360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2D20-C7B9-2618-E77A-02B94644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0DE16-CF1B-732B-56F4-DE94EE9BA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D71D3-2FF1-6851-EE69-2D79B62C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04BB8-9A2B-E618-A49F-288093AFBB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02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0328F-D32A-BACE-0873-3C3A462A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ACCC6-F42E-A8F1-08D5-438E11562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50299-A828-7D93-0853-3A609B95F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A5ED7-080F-4962-7395-7E296EEBF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85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EB02-A0FE-76ED-6B77-996B05799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AE6B3-DA95-6961-5D82-D0C06D0A2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1746AB-9FCA-BA5D-E277-BB023E717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922A7-1234-6AA6-C72F-11ECEADE2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81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35B33-1161-D9D6-B2E4-104B47A2B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232C4-BC1F-62D8-5D23-4F24F0E9D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3B56A-22AC-6702-85AE-879F03A0E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F9145-EFE5-3BB8-9C9F-9984F85E9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2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102A2-1060-B588-7072-D4CB1DDBF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E8B9D-49B7-7E51-CA89-5378284F8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903B2-D703-6C65-B277-2D8052FC0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E29EA-9F9E-1769-CB26-75B0E9644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4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A65DD-A7D7-CB1F-731C-2C42DDF13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E2A6C-4EFA-226F-368E-35F64451F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2DF0D-9EBD-77DD-8D41-1172F072C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53645-88E0-A102-9FC5-CE3299930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77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AB812-9556-DC13-09F8-1FA4DDD5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9CB05-60FC-BEE9-CDCF-171818A9F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D184A-63A1-198C-8390-EEC827942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961C-9B85-727B-A7D8-AF87D94ADE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22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F8488-E816-8CB5-4D0D-468FA851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81456-916F-008F-90A0-35207AB1D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2EF4A-4167-E5E6-FA10-406EC877F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D07AC-4A81-6094-1895-1AE57F930D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59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0DD7-A9AC-4ACD-A475-933C0500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13FEC-6C77-6374-F844-D8F8AE76C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B7787-B3BE-E470-B952-C50783F53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CDB14-02C5-5446-BBCD-062F372DE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74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FC4E0-399A-0071-5342-6361408D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DEB07-FF25-3267-7DBD-637F7BD50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EFFCE-9077-E41D-FA1B-CD6B6A51D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3B81-8C4E-ECF4-108E-CAF2592D8E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1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C14A3-3FEF-B6F6-5D6F-8EE5E79E6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C0AD3E-45BE-CE2C-D6E7-6539CA067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4E7A2-41B2-78C0-F8AB-27B1BBFF5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8FC95-067A-61A6-8F19-11CFA3F33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3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ADC16-2938-3671-7FAA-794EDD4E8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42E2C-948B-983D-2304-CCC16CBC6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C9CF1-17F4-14E6-996C-D66342CBE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4CDB2-DD01-B590-6726-5E39ACFDF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27.sv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medium.com/" TargetMode="External"/><Relationship Id="rId4" Type="http://schemas.openxmlformats.org/officeDocument/2006/relationships/hyperlink" Target="ttps://medium.com/@ia_taras/switching-to-virtual-threads-java-gets-lighter-b69cc8b04b5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medium.com/" TargetMode="External"/><Relationship Id="rId5" Type="http://schemas.openxmlformats.org/officeDocument/2006/relationships/hyperlink" Target="ttps://medium.com/@ia_taras/switching-to-virtual-threads-java-gets-lighter-b69cc8b04b5e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35.pn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gif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gif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7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gif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edium.com/@ia_taras/switching-to-virtual-threads-java-gets-lighter-b69cc8b04b5e" TargetMode="External"/><Relationship Id="rId5" Type="http://schemas.openxmlformats.org/officeDocument/2006/relationships/hyperlink" Target="https://www.youtube.com/watch?v=kF_r3GE3zOo" TargetMode="External"/><Relationship Id="rId4" Type="http://schemas.openxmlformats.org/officeDocument/2006/relationships/hyperlink" Target="https://www.youtube.com/watch?v=VCeHkcwfF9Q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0C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81063" y="3435191"/>
            <a:ext cx="565630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rlow" pitchFamily="2" charset="77"/>
              </a:rPr>
              <a:t>Anatomía</a:t>
            </a:r>
            <a:r>
              <a:rPr lang="en-US" sz="4400" b="1" dirty="0">
                <a:solidFill>
                  <a:schemeClr val="bg1"/>
                </a:solidFill>
                <a:latin typeface="Barlow" pitchFamily="2" charset="77"/>
              </a:rPr>
              <a:t> de la </a:t>
            </a:r>
            <a:r>
              <a:rPr lang="en-US" sz="4400" b="1" dirty="0">
                <a:solidFill>
                  <a:srgbClr val="00FFCC"/>
                </a:solidFill>
                <a:latin typeface="Barlow" pitchFamily="2" charset="77"/>
              </a:rPr>
              <a:t>JVM</a:t>
            </a:r>
          </a:p>
        </p:txBody>
      </p:sp>
      <p:sp>
        <p:nvSpPr>
          <p:cNvPr id="5" name="Text 2"/>
          <p:cNvSpPr/>
          <p:nvPr/>
        </p:nvSpPr>
        <p:spPr>
          <a:xfrm>
            <a:off x="881063" y="4023021"/>
            <a:ext cx="8302694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800" dirty="0">
                <a:solidFill>
                  <a:srgbClr val="F0FCFF"/>
                </a:solidFill>
                <a:latin typeface="Barlow" pitchFamily="2" charset="77"/>
                <a:ea typeface="Spline Sans Bold" pitchFamily="34" charset="-122"/>
                <a:cs typeface="Spline Sans Bold" pitchFamily="34" charset="-120"/>
              </a:rPr>
              <a:t>Una </a:t>
            </a:r>
            <a:r>
              <a:rPr lang="en-US" sz="2800" dirty="0" err="1">
                <a:solidFill>
                  <a:srgbClr val="F0FCFF"/>
                </a:solidFill>
                <a:latin typeface="Barlow" pitchFamily="2" charset="77"/>
                <a:ea typeface="Spline Sans Bold" pitchFamily="34" charset="-122"/>
                <a:cs typeface="Spline Sans Bold" pitchFamily="34" charset="-120"/>
              </a:rPr>
              <a:t>visión</a:t>
            </a:r>
            <a:r>
              <a:rPr lang="en-US" sz="2800" dirty="0">
                <a:solidFill>
                  <a:srgbClr val="F0FCFF"/>
                </a:solidFill>
                <a:latin typeface="Barlow" pitchFamily="2" charset="77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800" dirty="0" err="1">
                <a:solidFill>
                  <a:srgbClr val="F0FCFF"/>
                </a:solidFill>
                <a:latin typeface="Barlow" pitchFamily="2" charset="77"/>
                <a:ea typeface="Spline Sans Bold" pitchFamily="34" charset="-122"/>
                <a:cs typeface="Spline Sans Bold" pitchFamily="34" charset="-120"/>
              </a:rPr>
              <a:t>completa</a:t>
            </a:r>
            <a:r>
              <a:rPr lang="en-US" sz="2800" dirty="0">
                <a:solidFill>
                  <a:srgbClr val="F0FCFF"/>
                </a:solidFill>
                <a:latin typeface="Barlow" pitchFamily="2" charset="77"/>
                <a:ea typeface="Spline Sans Bold" pitchFamily="34" charset="-122"/>
                <a:cs typeface="Spline Sans Bold" pitchFamily="34" charset="-120"/>
              </a:rPr>
              <a:t> del Motor Oculto de Java</a:t>
            </a:r>
            <a:endParaRPr lang="en-US" sz="2800" dirty="0">
              <a:latin typeface="Barlow" pitchFamily="2" charset="77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4488D0AE-B9E9-5B9A-3671-D591FDA71568}"/>
              </a:ext>
            </a:extLst>
          </p:cNvPr>
          <p:cNvSpPr/>
          <p:nvPr/>
        </p:nvSpPr>
        <p:spPr>
          <a:xfrm>
            <a:off x="12169392" y="7270552"/>
            <a:ext cx="2108985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Víctor Buralla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</a:rPr>
              <a:t>Juan Manuel Lomas</a:t>
            </a:r>
            <a:endParaRPr lang="en-US" sz="1800" dirty="0"/>
          </a:p>
        </p:txBody>
      </p:sp>
      <p:pic>
        <p:nvPicPr>
          <p:cNvPr id="1026" name="Picture 2" descr="Representación conceptual de la arquitectura de la Java Virtual Machine en estilo neón. Incluye elementos como el Class Loader, el Runtime Data Area, el Execution Engine y el Native Interface, conectados por líneas brillantes y organizados en una estructura jerárquica. Usa colores neón como azul, púrpura y rosa, con fondo transparente.">
            <a:extLst>
              <a:ext uri="{FF2B5EF4-FFF2-40B4-BE49-F238E27FC236}">
                <a16:creationId xmlns:a16="http://schemas.microsoft.com/office/drawing/2014/main" id="{CFAF3121-1E57-CA86-59A4-7A16495D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2" y="165021"/>
            <a:ext cx="48768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9B722D4-D653-80D4-9836-98EA9988A685}"/>
              </a:ext>
            </a:extLst>
          </p:cNvPr>
          <p:cNvSpPr/>
          <p:nvPr/>
        </p:nvSpPr>
        <p:spPr>
          <a:xfrm>
            <a:off x="23683" y="-5787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80348" y="691634"/>
            <a:ext cx="8953143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💾</a:t>
            </a: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Jerarquía y Mecanismo del ClassLoader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80348" y="1768912"/>
            <a:ext cx="331005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Mecanismo de Delegación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80348" y="2305407"/>
            <a:ext cx="685740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ClassLoader opera con un mecanismo jerárquico de </a:t>
            </a:r>
            <a:r>
              <a:rPr lang="en-US" sz="155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delegación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880348" y="2808446"/>
            <a:ext cx="685740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 se solicita cargar una clase, el ClassLoader delega la solicitud a su ClassLoader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padre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880348" y="3522702"/>
            <a:ext cx="685740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el padre no puede encontrarla, la solicitud "desciende" nuevamente al hijo para que intente encontrarla él mismo.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80348" y="4367808"/>
            <a:ext cx="275808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Concepto de Unicidad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880348" y="4904303"/>
            <a:ext cx="685740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Garantiza que cada clase sea cargada </a:t>
            </a:r>
            <a:r>
              <a:rPr lang="en-US" sz="1550" b="1" dirty="0">
                <a:solidFill>
                  <a:srgbClr val="29DDDA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solo una vez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por un ClassLoader específico, revisando si ya existe en memoria antes de iniciar la carga.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236148" y="1768912"/>
            <a:ext cx="467868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 Jerarquía de ClassLoaders (Típica)</a:t>
            </a:r>
            <a:endParaRPr lang="en-US" sz="2100" dirty="0"/>
          </a:p>
        </p:txBody>
      </p:sp>
      <p:sp>
        <p:nvSpPr>
          <p:cNvPr id="10" name="Shape 8"/>
          <p:cNvSpPr/>
          <p:nvPr/>
        </p:nvSpPr>
        <p:spPr>
          <a:xfrm>
            <a:off x="8437364" y="2632353"/>
            <a:ext cx="201216" cy="1225034"/>
          </a:xfrm>
          <a:prstGeom prst="roundRect">
            <a:avLst>
              <a:gd name="adj" fmla="val 15000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8236148" y="2500313"/>
            <a:ext cx="603647" cy="603647"/>
          </a:xfrm>
          <a:prstGeom prst="roundRect">
            <a:avLst>
              <a:gd name="adj" fmla="val 7574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7001" y="2651165"/>
            <a:ext cx="301823" cy="30182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041011" y="2531745"/>
            <a:ext cx="239518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Bootstrap ClassLoader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041011" y="3012400"/>
            <a:ext cx="471654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raíz. Carga las clases esenciales del núcleo de Java (ej. </a:t>
            </a:r>
            <a:r>
              <a:rPr lang="en-US" sz="15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java.lang.Object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8739188" y="4360545"/>
            <a:ext cx="201216" cy="1225034"/>
          </a:xfrm>
          <a:prstGeom prst="roundRect">
            <a:avLst>
              <a:gd name="adj" fmla="val 15000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537972" y="4228505"/>
            <a:ext cx="603647" cy="603647"/>
          </a:xfrm>
          <a:prstGeom prst="roundRect">
            <a:avLst>
              <a:gd name="adj" fmla="val 7574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824" y="4379357"/>
            <a:ext cx="301823" cy="30182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342834" y="4259937"/>
            <a:ext cx="238922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Platform </a:t>
            </a:r>
            <a:r>
              <a:rPr lang="en-US" sz="17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ClassLoader</a:t>
            </a: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(Extension </a:t>
            </a:r>
            <a:r>
              <a:rPr lang="en-US" sz="17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ClassLoader</a:t>
            </a: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8-)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9342834" y="4740593"/>
            <a:ext cx="441471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Carga las clases de las extensiones de Java,</a:t>
            </a:r>
            <a:endParaRPr lang="en-US" sz="1550" dirty="0"/>
          </a:p>
        </p:txBody>
      </p:sp>
      <p:sp>
        <p:nvSpPr>
          <p:cNvPr id="20" name="Shape 16"/>
          <p:cNvSpPr/>
          <p:nvPr/>
        </p:nvSpPr>
        <p:spPr>
          <a:xfrm>
            <a:off x="9041011" y="6088737"/>
            <a:ext cx="201216" cy="1225034"/>
          </a:xfrm>
          <a:prstGeom prst="roundRect">
            <a:avLst>
              <a:gd name="adj" fmla="val 15000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8839795" y="5956697"/>
            <a:ext cx="603647" cy="603647"/>
          </a:xfrm>
          <a:prstGeom prst="roundRect">
            <a:avLst>
              <a:gd name="adj" fmla="val 7574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0648" y="6107549"/>
            <a:ext cx="301823" cy="301823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644658" y="5988129"/>
            <a:ext cx="3438882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Application/System ClassLoader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644658" y="6468785"/>
            <a:ext cx="411289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Carga las clases del classpath de la </a:t>
            </a:r>
            <a:r>
              <a:rPr lang="en-US" sz="15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aplicación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</a:rPr>
              <a:t>(la </a:t>
            </a:r>
            <a:r>
              <a:rPr lang="en-US" sz="1550" dirty="0" err="1">
                <a:solidFill>
                  <a:srgbClr val="E0E4E6"/>
                </a:solidFill>
                <a:latin typeface="Barlow" pitchFamily="34" charset="0"/>
              </a:rPr>
              <a:t>propia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550" dirty="0" err="1">
                <a:solidFill>
                  <a:srgbClr val="E0E4E6"/>
                </a:solidFill>
                <a:latin typeface="Barlow" pitchFamily="34" charset="0"/>
              </a:rPr>
              <a:t>aplicación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</a:rPr>
              <a:t>, </a:t>
            </a:r>
            <a:r>
              <a:rPr lang="en-US" sz="1550" dirty="0" err="1">
                <a:solidFill>
                  <a:srgbClr val="E0E4E6"/>
                </a:solidFill>
                <a:latin typeface="Barlow" pitchFamily="34" charset="0"/>
              </a:rPr>
              <a:t>librerías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550" dirty="0" err="1">
                <a:solidFill>
                  <a:srgbClr val="E0E4E6"/>
                </a:solidFill>
                <a:latin typeface="Barlow" pitchFamily="34" charset="0"/>
              </a:rPr>
              <a:t>externas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</a:rPr>
              <a:t>, </a:t>
            </a:r>
            <a:r>
              <a:rPr lang="en-US" sz="1550" dirty="0" err="1">
                <a:solidFill>
                  <a:srgbClr val="E0E4E6"/>
                </a:solidFill>
                <a:latin typeface="Barlow" pitchFamily="34" charset="0"/>
              </a:rPr>
              <a:t>etc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</a:rPr>
              <a:t>)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E745375-2171-38BA-9B72-9726052E906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09149" y="716519"/>
            <a:ext cx="7809428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Áreas</a:t>
            </a: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la Memoria en la </a:t>
            </a:r>
            <a:r>
              <a:rPr lang="en-US" sz="3800" b="1" dirty="0">
                <a:solidFill>
                  <a:schemeClr val="bg1">
                    <a:lumMod val="8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JVM</a:t>
            </a:r>
            <a:endParaRPr lang="en-US" sz="3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09149" y="1803160"/>
            <a:ext cx="13012102" cy="439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memoria de la JVM se divide en dos categorías: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09149" y="3048000"/>
            <a:ext cx="4098727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Zonas de Memoria POR HILO</a:t>
            </a:r>
            <a:endParaRPr lang="en-US" sz="2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809149" y="3633668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(Per-Thread)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09149" y="4182785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Cada hilo de la aplicación tiene su propia copia privada.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09149" y="4611053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Creadas cuando el hilo nace, destruidas cuando el hilo muere.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09149" y="5039320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hay problemas de concurrencia aquí.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809149" y="5610344"/>
            <a:ext cx="244054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Áreas: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09149" y="6134933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Stack (Pila)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809149" y="6563201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PC Registers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09149" y="6991469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Native Method Stack (Pila Nativa)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76304" y="2909430"/>
            <a:ext cx="490989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Zonas de Memoria COMPARTIDAS</a:t>
            </a:r>
            <a:endParaRPr lang="en-US" sz="2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76304" y="3457932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(Shared)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76304" y="4007049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sola zona para todos los hilos de la JVM.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76304" y="4435317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Creadas cuando la JVM arranca.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76304" y="4863584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¡Aquí es donde ocurre la concurrencia y se necesitan locks!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76304" y="5434608"/>
            <a:ext cx="244054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Áreas: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576304" y="5959197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Heap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76304" y="6387465"/>
            <a:ext cx="62381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Method Area (Metaspace)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CE66F80-E733-F1C5-ED8E-3A3AEFDF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EA40985-2C42-72FB-250E-5A0F6D2F8A7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DBEAB7F-F945-16BD-5AB4-4C6FE4ECD4A4}"/>
              </a:ext>
            </a:extLst>
          </p:cNvPr>
          <p:cNvSpPr/>
          <p:nvPr/>
        </p:nvSpPr>
        <p:spPr>
          <a:xfrm>
            <a:off x="809149" y="716519"/>
            <a:ext cx="7809428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Áreas</a:t>
            </a: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la Memoria en la </a:t>
            </a:r>
            <a:r>
              <a:rPr lang="en-US" sz="3800" b="1" dirty="0">
                <a:solidFill>
                  <a:schemeClr val="bg1">
                    <a:lumMod val="8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JVM</a:t>
            </a:r>
            <a:endParaRPr lang="en-US" sz="3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C5B7A-2AEA-A09C-71DB-89F139E0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69" y="1890058"/>
            <a:ext cx="12055662" cy="49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7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603A41-2528-69C8-AB18-36D07331D36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/>
          <p:cNvSpPr/>
          <p:nvPr/>
        </p:nvSpPr>
        <p:spPr>
          <a:xfrm>
            <a:off x="800338" y="772478"/>
            <a:ext cx="6024801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Áreas</a:t>
            </a: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Memoria 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(Per-Thread)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A5B09-C219-FE4F-6671-7FB6FD00C513}"/>
              </a:ext>
            </a:extLst>
          </p:cNvPr>
          <p:cNvGrpSpPr/>
          <p:nvPr/>
        </p:nvGrpSpPr>
        <p:grpSpPr>
          <a:xfrm>
            <a:off x="800338" y="1646514"/>
            <a:ext cx="4221242" cy="5135285"/>
            <a:chOff x="800338" y="1646514"/>
            <a:chExt cx="4221242" cy="5135285"/>
          </a:xfrm>
        </p:grpSpPr>
        <p:sp>
          <p:nvSpPr>
            <p:cNvPr id="3" name="Shape 1"/>
            <p:cNvSpPr/>
            <p:nvPr/>
          </p:nvSpPr>
          <p:spPr>
            <a:xfrm>
              <a:off x="800338" y="1646514"/>
              <a:ext cx="4221242" cy="5135285"/>
            </a:xfrm>
            <a:prstGeom prst="roundRect">
              <a:avLst>
                <a:gd name="adj" fmla="val 6501"/>
              </a:avLst>
            </a:prstGeom>
            <a:solidFill>
              <a:srgbClr val="0A081B"/>
            </a:solidFill>
            <a:ln w="22860">
              <a:solidFill>
                <a:srgbClr val="16FFBB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Shape 2"/>
            <p:cNvSpPr/>
            <p:nvPr/>
          </p:nvSpPr>
          <p:spPr>
            <a:xfrm>
              <a:off x="1006078" y="1852255"/>
              <a:ext cx="548759" cy="548759"/>
            </a:xfrm>
            <a:prstGeom prst="roundRect">
              <a:avLst>
                <a:gd name="adj" fmla="val 16661386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6930" y="2003108"/>
              <a:ext cx="246936" cy="246936"/>
            </a:xfrm>
            <a:prstGeom prst="rect">
              <a:avLst/>
            </a:prstGeom>
          </p:spPr>
        </p:pic>
        <p:sp>
          <p:nvSpPr>
            <p:cNvPr id="6" name="Text 3"/>
            <p:cNvSpPr/>
            <p:nvPr/>
          </p:nvSpPr>
          <p:spPr>
            <a:xfrm>
              <a:off x="1006078" y="2583894"/>
              <a:ext cx="2032754" cy="2539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1. Stack (Pila)</a:t>
              </a:r>
              <a:endParaRPr lang="en-US" sz="16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006078" y="2947511"/>
              <a:ext cx="3809762" cy="8783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Almacena Stack Frames (Marcos de Pila). Se crea un frame nuevo por cada llamada a un método.</a:t>
              </a:r>
              <a:endParaRPr lang="en-US" sz="14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006078" y="3521274"/>
              <a:ext cx="3809762" cy="292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El frame contiene:</a:t>
              </a:r>
              <a:endParaRPr lang="en-US" sz="14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006078" y="4042649"/>
              <a:ext cx="3809762" cy="292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3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Variables locales,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parámetros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del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método</a:t>
              </a:r>
              <a:endParaRPr lang="en-US" sz="14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006078" y="4399360"/>
              <a:ext cx="3809762" cy="1252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3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Referencias a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objetos</a:t>
              </a:r>
              <a:endPara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endParaRPr>
            </a:p>
            <a:p>
              <a:pPr marL="342900" indent="-342900" algn="l">
                <a:lnSpc>
                  <a:spcPts val="23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Operand stack (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operaciones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,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métodos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,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etc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)</a:t>
              </a:r>
            </a:p>
            <a:p>
              <a:pPr marL="342900" indent="-342900" algn="l">
                <a:lnSpc>
                  <a:spcPts val="23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Frame data (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referencia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 a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rcp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,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excepciones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,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datos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 de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retorno</a:t>
              </a:r>
              <a:endParaRPr lang="en-US" sz="14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006078" y="5791796"/>
              <a:ext cx="3809762" cy="5855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Si anidas demasiadas llamadas (recursión infinita), obtienes un: </a:t>
              </a:r>
              <a:r>
                <a:rPr lang="en-US" sz="1400" dirty="0">
                  <a:solidFill>
                    <a:srgbClr val="E0E4E6"/>
                  </a:solidFill>
                  <a:highlight>
                    <a:srgbClr val="171528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StackOverflowError</a:t>
              </a:r>
              <a:endParaRPr lang="en-US" sz="1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C1E685-C2E5-8351-00E0-3810E527DCAD}"/>
              </a:ext>
            </a:extLst>
          </p:cNvPr>
          <p:cNvGrpSpPr/>
          <p:nvPr/>
        </p:nvGrpSpPr>
        <p:grpSpPr>
          <a:xfrm>
            <a:off x="5204460" y="1646514"/>
            <a:ext cx="4221361" cy="5135285"/>
            <a:chOff x="5204460" y="1646514"/>
            <a:chExt cx="4221361" cy="5135285"/>
          </a:xfrm>
        </p:grpSpPr>
        <p:sp>
          <p:nvSpPr>
            <p:cNvPr id="12" name="Shape 9"/>
            <p:cNvSpPr/>
            <p:nvPr/>
          </p:nvSpPr>
          <p:spPr>
            <a:xfrm>
              <a:off x="5204460" y="1646514"/>
              <a:ext cx="4221361" cy="5135285"/>
            </a:xfrm>
            <a:prstGeom prst="roundRect">
              <a:avLst>
                <a:gd name="adj" fmla="val 6501"/>
              </a:avLst>
            </a:prstGeom>
            <a:solidFill>
              <a:srgbClr val="0A081B"/>
            </a:solidFill>
            <a:ln w="22860">
              <a:solidFill>
                <a:srgbClr val="29DDDA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hape 10"/>
            <p:cNvSpPr/>
            <p:nvPr/>
          </p:nvSpPr>
          <p:spPr>
            <a:xfrm>
              <a:off x="5410200" y="1852255"/>
              <a:ext cx="548759" cy="548759"/>
            </a:xfrm>
            <a:prstGeom prst="roundRect">
              <a:avLst>
                <a:gd name="adj" fmla="val 16661386"/>
              </a:avLst>
            </a:prstGeom>
            <a:solidFill>
              <a:srgbClr val="29DDDA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4" name="Image 1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61052" y="2003108"/>
              <a:ext cx="246936" cy="246936"/>
            </a:xfrm>
            <a:prstGeom prst="rect">
              <a:avLst/>
            </a:prstGeom>
          </p:spPr>
        </p:pic>
        <p:sp>
          <p:nvSpPr>
            <p:cNvPr id="15" name="Text 11"/>
            <p:cNvSpPr/>
            <p:nvPr/>
          </p:nvSpPr>
          <p:spPr>
            <a:xfrm>
              <a:off x="5410200" y="2583894"/>
              <a:ext cx="2032754" cy="2539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2. PC Registers</a:t>
              </a:r>
              <a:endParaRPr lang="en-US" sz="160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5410200" y="2947511"/>
              <a:ext cx="3809881" cy="292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(Registros de Contador de Programa)</a:t>
              </a:r>
              <a:endParaRPr lang="en-US" sz="140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5410200" y="3349943"/>
              <a:ext cx="3809881" cy="8783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Es un simple puntero. Indica la dirección de la siguiente instrucción de bytecode que el hilo va a ejecutar.</a:t>
              </a:r>
              <a:endParaRPr lang="en-US" sz="14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706B14-A277-48DC-1442-A21A39A141A1}"/>
              </a:ext>
            </a:extLst>
          </p:cNvPr>
          <p:cNvGrpSpPr/>
          <p:nvPr/>
        </p:nvGrpSpPr>
        <p:grpSpPr>
          <a:xfrm>
            <a:off x="813415" y="6922055"/>
            <a:ext cx="13029724" cy="1070134"/>
            <a:chOff x="813415" y="6922055"/>
            <a:chExt cx="13029724" cy="1070134"/>
          </a:xfrm>
        </p:grpSpPr>
        <p:sp>
          <p:nvSpPr>
            <p:cNvPr id="24" name="Shape 19"/>
            <p:cNvSpPr/>
            <p:nvPr/>
          </p:nvSpPr>
          <p:spPr>
            <a:xfrm>
              <a:off x="813415" y="6922055"/>
              <a:ext cx="13029724" cy="1070134"/>
            </a:xfrm>
            <a:prstGeom prst="roundRect">
              <a:avLst>
                <a:gd name="adj" fmla="val 25644"/>
              </a:avLst>
            </a:prstGeom>
            <a:solidFill>
              <a:srgbClr val="004D36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25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6295" y="7203995"/>
              <a:ext cx="228600" cy="182880"/>
            </a:xfrm>
            <a:prstGeom prst="rect">
              <a:avLst/>
            </a:prstGeom>
          </p:spPr>
        </p:pic>
        <p:sp>
          <p:nvSpPr>
            <p:cNvPr id="26" name="Text 20"/>
            <p:cNvSpPr/>
            <p:nvPr/>
          </p:nvSpPr>
          <p:spPr>
            <a:xfrm>
              <a:off x="1407775" y="7150655"/>
              <a:ext cx="12252484" cy="5855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Importante:</a:t>
              </a:r>
              <a:r>
                <a:rPr lang="en-US" sz="1400" dirty="0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Los objetos nunca viven en el Stack. Solo sus referencias. </a:t>
              </a:r>
              <a:r>
                <a:rPr lang="en-US" sz="1400" dirty="0" err="1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Cuando</a:t>
              </a:r>
              <a:r>
                <a:rPr lang="en-US" sz="1400" dirty="0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declaras</a:t>
              </a:r>
              <a:r>
                <a:rPr lang="en-US" sz="1400" dirty="0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 </a:t>
              </a:r>
              <a:r>
                <a:rPr lang="en-US" sz="1400" dirty="0">
                  <a:solidFill>
                    <a:srgbClr val="FFFFFF"/>
                  </a:solidFill>
                  <a:highlight>
                    <a:srgbClr val="171528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Object s = new Object()</a:t>
              </a:r>
              <a:r>
                <a:rPr lang="en-US" sz="1400" dirty="0">
                  <a:solidFill>
                    <a:srgbClr val="FFFFFF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, la variable s (la referencia) está en el Stack, pero el objeto "Hola" está en el Heap.</a:t>
              </a:r>
              <a:endParaRPr lang="en-US" sz="14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E3CA5C-5C5C-2737-5748-B91B016A26CA}"/>
              </a:ext>
            </a:extLst>
          </p:cNvPr>
          <p:cNvGrpSpPr/>
          <p:nvPr/>
        </p:nvGrpSpPr>
        <p:grpSpPr>
          <a:xfrm>
            <a:off x="9608701" y="1646515"/>
            <a:ext cx="4221361" cy="5019554"/>
            <a:chOff x="9608701" y="1646515"/>
            <a:chExt cx="4221361" cy="5019554"/>
          </a:xfrm>
        </p:grpSpPr>
        <p:sp>
          <p:nvSpPr>
            <p:cNvPr id="18" name="Shape 14"/>
            <p:cNvSpPr/>
            <p:nvPr/>
          </p:nvSpPr>
          <p:spPr>
            <a:xfrm>
              <a:off x="9608701" y="1646515"/>
              <a:ext cx="4221361" cy="5019554"/>
            </a:xfrm>
            <a:prstGeom prst="roundRect">
              <a:avLst>
                <a:gd name="adj" fmla="val 6501"/>
              </a:avLst>
            </a:prstGeom>
            <a:solidFill>
              <a:srgbClr val="0A081B"/>
            </a:solidFill>
            <a:ln w="22860">
              <a:solidFill>
                <a:srgbClr val="37A7E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Shape 15"/>
            <p:cNvSpPr/>
            <p:nvPr/>
          </p:nvSpPr>
          <p:spPr>
            <a:xfrm>
              <a:off x="9814441" y="1852255"/>
              <a:ext cx="548759" cy="548759"/>
            </a:xfrm>
            <a:prstGeom prst="roundRect">
              <a:avLst>
                <a:gd name="adj" fmla="val 16661386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20" name="Image 2" descr="preencoded.png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5293" y="2003108"/>
              <a:ext cx="246936" cy="246936"/>
            </a:xfrm>
            <a:prstGeom prst="rect">
              <a:avLst/>
            </a:prstGeom>
          </p:spPr>
        </p:pic>
        <p:sp>
          <p:nvSpPr>
            <p:cNvPr id="21" name="Text 16"/>
            <p:cNvSpPr/>
            <p:nvPr/>
          </p:nvSpPr>
          <p:spPr>
            <a:xfrm>
              <a:off x="9814441" y="2583894"/>
              <a:ext cx="2180511" cy="2539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3. Native Method Stack</a:t>
              </a:r>
              <a:endParaRPr lang="en-US" sz="1600" dirty="0"/>
            </a:p>
          </p:txBody>
        </p:sp>
        <p:sp>
          <p:nvSpPr>
            <p:cNvPr id="22" name="Text 17"/>
            <p:cNvSpPr/>
            <p:nvPr/>
          </p:nvSpPr>
          <p:spPr>
            <a:xfrm>
              <a:off x="9814441" y="2947511"/>
              <a:ext cx="3809881" cy="292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(Pila de Métodos Nativos)</a:t>
              </a:r>
              <a:endParaRPr lang="en-US" sz="1400" dirty="0"/>
            </a:p>
          </p:txBody>
        </p:sp>
        <p:sp>
          <p:nvSpPr>
            <p:cNvPr id="23" name="Text 18"/>
            <p:cNvSpPr/>
            <p:nvPr/>
          </p:nvSpPr>
          <p:spPr>
            <a:xfrm>
              <a:off x="9814441" y="3349943"/>
              <a:ext cx="3809881" cy="5855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Igual que el Stack, pero para código nativo (JNI / C++).</a:t>
              </a:r>
              <a:endParaRPr lang="en-US" sz="1400" dirty="0"/>
            </a:p>
          </p:txBody>
        </p:sp>
        <p:sp>
          <p:nvSpPr>
            <p:cNvPr id="28" name="Text 5">
              <a:extLst>
                <a:ext uri="{FF2B5EF4-FFF2-40B4-BE49-F238E27FC236}">
                  <a16:creationId xmlns:a16="http://schemas.microsoft.com/office/drawing/2014/main" id="{4D056667-9120-44C7-9C9F-E6AF83C5184A}"/>
                </a:ext>
              </a:extLst>
            </p:cNvPr>
            <p:cNvSpPr/>
            <p:nvPr/>
          </p:nvSpPr>
          <p:spPr>
            <a:xfrm>
              <a:off x="9802435" y="4042648"/>
              <a:ext cx="3809762" cy="292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00" b="1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Contiene</a:t>
              </a:r>
              <a:r>
                <a:rPr lang="en-US" sz="140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:</a:t>
              </a:r>
              <a:endParaRPr lang="en-US" sz="1400" dirty="0"/>
            </a:p>
          </p:txBody>
        </p:sp>
        <p:sp>
          <p:nvSpPr>
            <p:cNvPr id="29" name="Text 6">
              <a:extLst>
                <a:ext uri="{FF2B5EF4-FFF2-40B4-BE49-F238E27FC236}">
                  <a16:creationId xmlns:a16="http://schemas.microsoft.com/office/drawing/2014/main" id="{7620BCDE-D69D-F404-175A-CBDDDE7C62E8}"/>
                </a:ext>
              </a:extLst>
            </p:cNvPr>
            <p:cNvSpPr/>
            <p:nvPr/>
          </p:nvSpPr>
          <p:spPr>
            <a:xfrm>
              <a:off x="9802435" y="4417635"/>
              <a:ext cx="3809762" cy="292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3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Frames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nativos</a:t>
              </a:r>
              <a:endPara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endParaRPr>
            </a:p>
            <a:p>
              <a:pPr marL="342900" indent="-342900" algn="l">
                <a:lnSpc>
                  <a:spcPts val="23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Variables locales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nativas</a:t>
              </a:r>
              <a:endParaRPr lang="en-US" sz="1400" dirty="0">
                <a:solidFill>
                  <a:srgbClr val="E0E4E6"/>
                </a:solidFill>
                <a:latin typeface="Barlow" pitchFamily="34" charset="0"/>
              </a:endParaRPr>
            </a:p>
            <a:p>
              <a:pPr marL="342900" indent="-342900" algn="l">
                <a:lnSpc>
                  <a:spcPts val="2300"/>
                </a:lnSpc>
                <a:buSzPct val="100000"/>
                <a:buChar char="•"/>
              </a:pP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Direcciones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 de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retorno</a:t>
              </a:r>
              <a:endParaRPr lang="en-US" sz="1400" dirty="0">
                <a:solidFill>
                  <a:srgbClr val="E0E4E6"/>
                </a:solidFill>
                <a:latin typeface="Barlow" pitchFamily="34" charset="0"/>
              </a:endParaRPr>
            </a:p>
            <a:p>
              <a:pPr marL="342900" indent="-342900" algn="l">
                <a:lnSpc>
                  <a:spcPts val="23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Pila de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ejecución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 del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lenguaje</a:t>
              </a:r>
              <a:r>
                <a:rPr lang="en-US" sz="1400" dirty="0">
                  <a:solidFill>
                    <a:srgbClr val="E0E4E6"/>
                  </a:solidFill>
                  <a:latin typeface="Barlow" pitchFamily="34" charset="0"/>
                </a:rPr>
                <a:t> </a:t>
              </a:r>
              <a:r>
                <a:rPr lang="en-US" sz="1400" dirty="0" err="1">
                  <a:solidFill>
                    <a:srgbClr val="E0E4E6"/>
                  </a:solidFill>
                  <a:latin typeface="Barlow" pitchFamily="34" charset="0"/>
                </a:rPr>
                <a:t>nativo</a:t>
              </a:r>
              <a:endParaRPr lang="en-US" sz="1400" dirty="0"/>
            </a:p>
          </p:txBody>
        </p:sp>
      </p:grpSp>
      <p:pic>
        <p:nvPicPr>
          <p:cNvPr id="35" name="Picture 3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C20E2FC-073A-FFEC-BE65-5B3FD9E9F8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0654" y="2623369"/>
            <a:ext cx="3988972" cy="2804746"/>
          </a:xfrm>
          <a:prstGeom prst="rect">
            <a:avLst/>
          </a:prstGeom>
        </p:spPr>
      </p:pic>
      <p:pic>
        <p:nvPicPr>
          <p:cNvPr id="36" name="Picture 35" descr="A diagram of a thread&#10;&#10;Description automatically generated with medium confidence">
            <a:extLst>
              <a:ext uri="{FF2B5EF4-FFF2-40B4-BE49-F238E27FC236}">
                <a16:creationId xmlns:a16="http://schemas.microsoft.com/office/drawing/2014/main" id="{2A1DEEE3-9A12-B91D-4E5E-E1C984E3B9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3215" y="2605353"/>
            <a:ext cx="4348202" cy="3018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F56D26-EEF1-616A-9363-74ADA3E43A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81416" y="119287"/>
            <a:ext cx="590743" cy="590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B062D862-E787-9F76-AFC2-BE283DEDE68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07125" y="634127"/>
            <a:ext cx="6367582" cy="512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Áreas</a:t>
            </a: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Memoria </a:t>
            </a:r>
            <a:r>
              <a:rPr lang="en-US" sz="3200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(Compartidas)</a:t>
            </a:r>
            <a:endParaRPr lang="en-US" sz="3200" dirty="0"/>
          </a:p>
        </p:txBody>
      </p:sp>
      <p:sp>
        <p:nvSpPr>
          <p:cNvPr id="43" name="Shape 1">
            <a:extLst>
              <a:ext uri="{FF2B5EF4-FFF2-40B4-BE49-F238E27FC236}">
                <a16:creationId xmlns:a16="http://schemas.microsoft.com/office/drawing/2014/main" id="{D8464D55-EA5B-8BDC-D08B-6C4E0AFAAA26}"/>
              </a:ext>
            </a:extLst>
          </p:cNvPr>
          <p:cNvSpPr/>
          <p:nvPr/>
        </p:nvSpPr>
        <p:spPr>
          <a:xfrm>
            <a:off x="807125" y="1547157"/>
            <a:ext cx="6367582" cy="6267331"/>
          </a:xfrm>
          <a:prstGeom prst="roundRect">
            <a:avLst>
              <a:gd name="adj" fmla="val 650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5" name="Image 0" descr="preencoded.png">
            <a:extLst>
              <a:ext uri="{FF2B5EF4-FFF2-40B4-BE49-F238E27FC236}">
                <a16:creationId xmlns:a16="http://schemas.microsoft.com/office/drawing/2014/main" id="{74B97356-CE75-6F19-6BAF-0C07DA7E8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718" y="1903751"/>
            <a:ext cx="301372" cy="301372"/>
          </a:xfrm>
          <a:prstGeom prst="rect">
            <a:avLst/>
          </a:prstGeom>
        </p:spPr>
      </p:pic>
      <p:sp>
        <p:nvSpPr>
          <p:cNvPr id="46" name="Text 3">
            <a:extLst>
              <a:ext uri="{FF2B5EF4-FFF2-40B4-BE49-F238E27FC236}">
                <a16:creationId xmlns:a16="http://schemas.microsoft.com/office/drawing/2014/main" id="{68F56397-2D0F-3CE6-0CB6-98C751903625}"/>
              </a:ext>
            </a:extLst>
          </p:cNvPr>
          <p:cNvSpPr/>
          <p:nvPr/>
        </p:nvSpPr>
        <p:spPr>
          <a:xfrm>
            <a:off x="1012866" y="2711471"/>
            <a:ext cx="2457983" cy="309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Heap</a:t>
            </a:r>
            <a:endParaRPr lang="en-US" sz="1600" dirty="0"/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EB50B414-8139-E51E-6A1E-9305562DD9ED}"/>
              </a:ext>
            </a:extLst>
          </p:cNvPr>
          <p:cNvSpPr/>
          <p:nvPr/>
        </p:nvSpPr>
        <p:spPr>
          <a:xfrm>
            <a:off x="1012866" y="3311945"/>
            <a:ext cx="5883234" cy="409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Región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donde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se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almacenan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los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" pitchFamily="2" charset="77"/>
              </a:rPr>
              <a:t>objetos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y arrays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creados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tiempo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ejecución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Se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crea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al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iniciar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la JVM y se libera al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terminar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Administrado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automáticamente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el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Garbage Collector (GC).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Su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tamaño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depende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 la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implementación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y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configuración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 la JVM.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Si no hay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disponible y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el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GC no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recuperarla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ocurre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un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OutOfMemoryError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Suele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estar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dividido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generaciones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(Young / Old)</a:t>
            </a:r>
          </a:p>
        </p:txBody>
      </p:sp>
      <p:sp>
        <p:nvSpPr>
          <p:cNvPr id="54" name="Shape 1">
            <a:extLst>
              <a:ext uri="{FF2B5EF4-FFF2-40B4-BE49-F238E27FC236}">
                <a16:creationId xmlns:a16="http://schemas.microsoft.com/office/drawing/2014/main" id="{E96820FA-B9DA-5C12-FE49-9BBEC8222680}"/>
              </a:ext>
            </a:extLst>
          </p:cNvPr>
          <p:cNvSpPr/>
          <p:nvPr/>
        </p:nvSpPr>
        <p:spPr>
          <a:xfrm>
            <a:off x="7315200" y="1545000"/>
            <a:ext cx="6508075" cy="6267331"/>
          </a:xfrm>
          <a:prstGeom prst="roundRect">
            <a:avLst>
              <a:gd name="adj" fmla="val 6501"/>
            </a:avLst>
          </a:prstGeom>
          <a:solidFill>
            <a:srgbClr val="0A081B"/>
          </a:solidFill>
          <a:ln w="2286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DF66F9-48C0-0CA4-7FCE-33841AE8D570}"/>
              </a:ext>
            </a:extLst>
          </p:cNvPr>
          <p:cNvGrpSpPr/>
          <p:nvPr/>
        </p:nvGrpSpPr>
        <p:grpSpPr>
          <a:xfrm>
            <a:off x="1012866" y="1779244"/>
            <a:ext cx="673220" cy="690972"/>
            <a:chOff x="2208726" y="1937174"/>
            <a:chExt cx="673220" cy="69097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C6B5F2-DE90-BEEA-A901-853BC0A7685F}"/>
                </a:ext>
              </a:extLst>
            </p:cNvPr>
            <p:cNvSpPr/>
            <p:nvPr/>
          </p:nvSpPr>
          <p:spPr>
            <a:xfrm>
              <a:off x="2208726" y="1937174"/>
              <a:ext cx="673220" cy="690972"/>
            </a:xfrm>
            <a:prstGeom prst="ellipse">
              <a:avLst/>
            </a:prstGeom>
            <a:solidFill>
              <a:srgbClr val="00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63B21B9-95BE-982E-9D4C-382E0DB3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109" y="2054437"/>
              <a:ext cx="440454" cy="440454"/>
            </a:xfrm>
            <a:prstGeom prst="rect">
              <a:avLst/>
            </a:prstGeom>
          </p:spPr>
        </p:pic>
      </p:grpSp>
      <p:sp>
        <p:nvSpPr>
          <p:cNvPr id="13" name="Text 10"/>
          <p:cNvSpPr/>
          <p:nvPr/>
        </p:nvSpPr>
        <p:spPr>
          <a:xfrm>
            <a:off x="7585204" y="2786852"/>
            <a:ext cx="270835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 </a:t>
            </a:r>
            <a:r>
              <a:rPr lang="en-US" sz="1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</a:t>
            </a: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Area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585204" y="3311945"/>
            <a:ext cx="5608282" cy="4369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Almacena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las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definiciones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clases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e interfaces (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metadatos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clase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constantes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, etc.) al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cargar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el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bytecode.</a:t>
            </a:r>
            <a:br>
              <a:rPr lang="en-US" sz="1600" dirty="0">
                <a:solidFill>
                  <a:schemeClr val="bg1"/>
                </a:solidFill>
                <a:latin typeface="Barlow" pitchFamily="2" charset="77"/>
              </a:rPr>
            </a:br>
            <a:endParaRPr lang="en-US" sz="1600" dirty="0">
              <a:solidFill>
                <a:schemeClr val="bg1"/>
              </a:solidFill>
              <a:latin typeface="Barlow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Es un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área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datos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compartida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por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los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hilos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(threads) de la JVM.</a:t>
            </a:r>
            <a:br>
              <a:rPr lang="en-US" sz="1600" dirty="0">
                <a:solidFill>
                  <a:schemeClr val="bg1"/>
                </a:solidFill>
                <a:latin typeface="Barlow" pitchFamily="2" charset="77"/>
              </a:rPr>
            </a:br>
            <a:endParaRPr lang="en-US" sz="1600" dirty="0">
              <a:solidFill>
                <a:schemeClr val="bg1"/>
              </a:solidFill>
              <a:latin typeface="Barlow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Se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crea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al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iniciar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la JVM y se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destruye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al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salir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Runtime Constant Pool: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Incluido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dentro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del Method Area,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contiene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referencias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simbólicas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nombres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clases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y campos.</a:t>
            </a:r>
            <a:br>
              <a:rPr lang="en-US" sz="1600" dirty="0">
                <a:solidFill>
                  <a:schemeClr val="bg1"/>
                </a:solidFill>
                <a:latin typeface="Barlow" pitchFamily="2" charset="77"/>
              </a:rPr>
            </a:br>
            <a:endParaRPr lang="en-US" sz="1600" dirty="0">
              <a:solidFill>
                <a:schemeClr val="bg1"/>
              </a:solidFill>
              <a:latin typeface="Barlow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Límites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de Memoria: Un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fallo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al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asignar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espacio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una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nueva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clase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lanza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 un </a:t>
            </a:r>
            <a:r>
              <a:rPr lang="en-US" sz="1600" dirty="0" err="1">
                <a:solidFill>
                  <a:schemeClr val="bg1"/>
                </a:solidFill>
                <a:latin typeface="Barlow" pitchFamily="2" charset="77"/>
              </a:rPr>
              <a:t>java.lang.OutOfMemoryError</a:t>
            </a:r>
            <a:r>
              <a:rPr lang="en-US" sz="1600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7D486E7-085B-4A53-2B33-8EB914BF3035}"/>
              </a:ext>
            </a:extLst>
          </p:cNvPr>
          <p:cNvGrpSpPr/>
          <p:nvPr/>
        </p:nvGrpSpPr>
        <p:grpSpPr>
          <a:xfrm>
            <a:off x="7524177" y="1779244"/>
            <a:ext cx="741201" cy="690972"/>
            <a:chOff x="7510578" y="1859637"/>
            <a:chExt cx="741201" cy="69097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79517E5-9827-1F44-1EFB-E4BA5632B7AB}"/>
                </a:ext>
              </a:extLst>
            </p:cNvPr>
            <p:cNvSpPr/>
            <p:nvPr/>
          </p:nvSpPr>
          <p:spPr>
            <a:xfrm>
              <a:off x="7510578" y="1859637"/>
              <a:ext cx="741201" cy="690972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032C895-E92F-E833-E897-0CA54372E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2460" y="2003195"/>
              <a:ext cx="444637" cy="403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22EBFC8-E594-CA6C-F59C-86559984A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C498CECA-2B62-DF61-BCF0-CB8E460D205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3145E43-17B3-4C21-036A-B998F611CB0C}"/>
              </a:ext>
            </a:extLst>
          </p:cNvPr>
          <p:cNvSpPr/>
          <p:nvPr/>
        </p:nvSpPr>
        <p:spPr>
          <a:xfrm>
            <a:off x="807125" y="634127"/>
            <a:ext cx="6367582" cy="512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Áreas</a:t>
            </a: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Memoria </a:t>
            </a:r>
            <a:r>
              <a:rPr lang="en-US" sz="3200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(Compartidas)</a:t>
            </a:r>
            <a:endParaRPr lang="en-US" sz="3200" dirty="0"/>
          </a:p>
        </p:txBody>
      </p:sp>
      <p:sp>
        <p:nvSpPr>
          <p:cNvPr id="43" name="Shape 1">
            <a:extLst>
              <a:ext uri="{FF2B5EF4-FFF2-40B4-BE49-F238E27FC236}">
                <a16:creationId xmlns:a16="http://schemas.microsoft.com/office/drawing/2014/main" id="{F08FBD67-BA4A-B6C5-2BBC-5BCABA73E8D6}"/>
              </a:ext>
            </a:extLst>
          </p:cNvPr>
          <p:cNvSpPr/>
          <p:nvPr/>
        </p:nvSpPr>
        <p:spPr>
          <a:xfrm>
            <a:off x="807124" y="1547157"/>
            <a:ext cx="13421831" cy="6267331"/>
          </a:xfrm>
          <a:prstGeom prst="roundRect">
            <a:avLst>
              <a:gd name="adj" fmla="val 650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5" name="Image 0" descr="preencoded.png">
            <a:extLst>
              <a:ext uri="{FF2B5EF4-FFF2-40B4-BE49-F238E27FC236}">
                <a16:creationId xmlns:a16="http://schemas.microsoft.com/office/drawing/2014/main" id="{D68C4514-BD5D-CF0B-606F-A311B03E3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718" y="1903751"/>
            <a:ext cx="301372" cy="301372"/>
          </a:xfrm>
          <a:prstGeom prst="rect">
            <a:avLst/>
          </a:prstGeom>
        </p:spPr>
      </p:pic>
      <p:sp>
        <p:nvSpPr>
          <p:cNvPr id="46" name="Text 3">
            <a:extLst>
              <a:ext uri="{FF2B5EF4-FFF2-40B4-BE49-F238E27FC236}">
                <a16:creationId xmlns:a16="http://schemas.microsoft.com/office/drawing/2014/main" id="{1B340039-E43D-2080-F35B-32EB382EBD03}"/>
              </a:ext>
            </a:extLst>
          </p:cNvPr>
          <p:cNvSpPr/>
          <p:nvPr/>
        </p:nvSpPr>
        <p:spPr>
          <a:xfrm>
            <a:off x="1012866" y="2711471"/>
            <a:ext cx="2457983" cy="309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Heap</a:t>
            </a:r>
            <a:endParaRPr lang="en-US" sz="16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2C7C082-1C11-F94F-B97A-07461F7196ED}"/>
              </a:ext>
            </a:extLst>
          </p:cNvPr>
          <p:cNvGrpSpPr/>
          <p:nvPr/>
        </p:nvGrpSpPr>
        <p:grpSpPr>
          <a:xfrm>
            <a:off x="1012866" y="1779244"/>
            <a:ext cx="673220" cy="690972"/>
            <a:chOff x="2208726" y="1937174"/>
            <a:chExt cx="673220" cy="69097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8EE415-9C1F-B902-A1C4-4DCA2288F228}"/>
                </a:ext>
              </a:extLst>
            </p:cNvPr>
            <p:cNvSpPr/>
            <p:nvPr/>
          </p:nvSpPr>
          <p:spPr>
            <a:xfrm>
              <a:off x="2208726" y="1937174"/>
              <a:ext cx="673220" cy="690972"/>
            </a:xfrm>
            <a:prstGeom prst="ellipse">
              <a:avLst/>
            </a:prstGeom>
            <a:solidFill>
              <a:srgbClr val="00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192CE57-C8B3-CD47-742A-C8751BF8F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109" y="2054437"/>
              <a:ext cx="440454" cy="4404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D85B65F-50AC-830E-FB75-5D13BBB7C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883" y="2024742"/>
            <a:ext cx="10327626" cy="5673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9942C-899F-4377-4AEA-43E29163C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605" y="2048186"/>
            <a:ext cx="7783718" cy="5382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84E76-41F1-697A-DAF3-1FC1223DD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0830" y="2377884"/>
            <a:ext cx="3198339" cy="4008700"/>
          </a:xfrm>
          <a:prstGeom prst="rect">
            <a:avLst/>
          </a:prstGeom>
        </p:spPr>
      </p:pic>
      <p:pic>
        <p:nvPicPr>
          <p:cNvPr id="1028" name="Picture 4" descr="Learn 7 Most Important Java8 Features with Easy Examples | opencodez">
            <a:extLst>
              <a:ext uri="{FF2B5EF4-FFF2-40B4-BE49-F238E27FC236}">
                <a16:creationId xmlns:a16="http://schemas.microsoft.com/office/drawing/2014/main" id="{4ED31B25-EECE-90C1-7CA8-208B85065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64" y="6091803"/>
            <a:ext cx="2296914" cy="172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495C2E5-FAA9-E459-9EA1-0163B7B1D83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488870" y="353301"/>
            <a:ext cx="6826329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Execution engine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488870" y="1040715"/>
            <a:ext cx="13794689" cy="876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950"/>
              </a:lnSpc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execution engine es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componente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responsable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ejecutar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código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intermedio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plataforma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Su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función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principal es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transformar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ese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código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portable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instrucciones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la CPU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pueda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ejecutar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Dentro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engine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conviven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tres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piezas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clave: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intérprete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compilador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JIT y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profiler,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juntos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optimizan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la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ejecución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del </a:t>
            </a:r>
            <a:r>
              <a:rPr lang="en-US" sz="20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programa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200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807C43C6-815B-2F9F-DE7D-A0E8B8999F6B}"/>
              </a:ext>
            </a:extLst>
          </p:cNvPr>
          <p:cNvSpPr/>
          <p:nvPr/>
        </p:nvSpPr>
        <p:spPr>
          <a:xfrm>
            <a:off x="488870" y="2228981"/>
            <a:ext cx="4167068" cy="3720227"/>
          </a:xfrm>
          <a:prstGeom prst="roundRect">
            <a:avLst>
              <a:gd name="adj" fmla="val 838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26601B4-3A7C-D797-1B6B-75EF4EE0DC1B}"/>
              </a:ext>
            </a:extLst>
          </p:cNvPr>
          <p:cNvSpPr/>
          <p:nvPr/>
        </p:nvSpPr>
        <p:spPr>
          <a:xfrm>
            <a:off x="719732" y="245984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Intérprete</a:t>
            </a:r>
            <a:endParaRPr lang="en-US" sz="21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88C76FE-74FE-4343-119A-8BEFE5BED50A}"/>
              </a:ext>
            </a:extLst>
          </p:cNvPr>
          <p:cNvSpPr/>
          <p:nvPr/>
        </p:nvSpPr>
        <p:spPr>
          <a:xfrm>
            <a:off x="719732" y="2931331"/>
            <a:ext cx="37053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Ejecución inmediata, sin compilación</a:t>
            </a:r>
            <a:endParaRPr lang="en-US" sz="16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7E081A35-8B4C-9C6A-1EC6-8EE962BDA75A}"/>
              </a:ext>
            </a:extLst>
          </p:cNvPr>
          <p:cNvSpPr/>
          <p:nvPr/>
        </p:nvSpPr>
        <p:spPr>
          <a:xfrm>
            <a:off x="719732" y="3388888"/>
            <a:ext cx="3705344" cy="1331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Lee el bytecode o IL instrucción por instrucción y las ejecuta directamente. Es rápido al iniciar pero lento durante la ejecución.</a:t>
            </a:r>
            <a:endParaRPr lang="en-US" sz="1600" dirty="0"/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344D0248-CFE2-8C6E-27FA-52C0A4A77C7D}"/>
              </a:ext>
            </a:extLst>
          </p:cNvPr>
          <p:cNvSpPr/>
          <p:nvPr/>
        </p:nvSpPr>
        <p:spPr>
          <a:xfrm>
            <a:off x="9807839" y="2228981"/>
            <a:ext cx="4167068" cy="3720227"/>
          </a:xfrm>
          <a:prstGeom prst="roundRect">
            <a:avLst>
              <a:gd name="adj" fmla="val 838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BB47A9BA-E556-1E4C-6C27-1C8FEE7F8456}"/>
              </a:ext>
            </a:extLst>
          </p:cNvPr>
          <p:cNvSpPr/>
          <p:nvPr/>
        </p:nvSpPr>
        <p:spPr>
          <a:xfrm>
            <a:off x="10038701" y="245984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" pitchFamily="2" charset="77"/>
                <a:ea typeface="Spline Sans Bold" pitchFamily="34" charset="-122"/>
                <a:cs typeface="Spline Sans Bold" pitchFamily="34" charset="-120"/>
              </a:rPr>
              <a:t>JIT Compiler</a:t>
            </a:r>
            <a:endParaRPr lang="en-US" sz="2150" dirty="0">
              <a:latin typeface="Barlow" pitchFamily="2" charset="77"/>
            </a:endParaRPr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296182AB-E3F7-1128-12E3-384B1BBF17E1}"/>
              </a:ext>
            </a:extLst>
          </p:cNvPr>
          <p:cNvSpPr/>
          <p:nvPr/>
        </p:nvSpPr>
        <p:spPr>
          <a:xfrm>
            <a:off x="10038701" y="2931331"/>
            <a:ext cx="37053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Compila métodos usados → código nativo</a:t>
            </a:r>
            <a:endParaRPr lang="en-US" sz="1600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F1861CFE-BD3A-2BA8-6D9C-C203201260D9}"/>
              </a:ext>
            </a:extLst>
          </p:cNvPr>
          <p:cNvSpPr/>
          <p:nvPr/>
        </p:nvSpPr>
        <p:spPr>
          <a:xfrm>
            <a:off x="10038701" y="3721668"/>
            <a:ext cx="3705344" cy="1331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Toma partes del código y las convierte a código máquina nativo. Esto mejora el rendimiento porque el procesador ya no necesita interpretar.</a:t>
            </a:r>
            <a:endParaRPr lang="en-US" sz="1600" dirty="0"/>
          </a:p>
        </p:txBody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AC9929B7-CA9C-892B-2154-3B9AC11CDBAC}"/>
              </a:ext>
            </a:extLst>
          </p:cNvPr>
          <p:cNvSpPr/>
          <p:nvPr/>
        </p:nvSpPr>
        <p:spPr>
          <a:xfrm>
            <a:off x="5144808" y="2228981"/>
            <a:ext cx="4167068" cy="3720227"/>
          </a:xfrm>
          <a:prstGeom prst="roundRect">
            <a:avLst>
              <a:gd name="adj" fmla="val 838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381400EB-E9A2-F1F2-09EE-0F68A8573063}"/>
              </a:ext>
            </a:extLst>
          </p:cNvPr>
          <p:cNvSpPr/>
          <p:nvPr/>
        </p:nvSpPr>
        <p:spPr>
          <a:xfrm>
            <a:off x="5375670" y="245984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Profiler</a:t>
            </a:r>
            <a:endParaRPr lang="en-US" sz="215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6FAD549B-F471-4F6D-7D0A-14C90A997744}"/>
              </a:ext>
            </a:extLst>
          </p:cNvPr>
          <p:cNvSpPr/>
          <p:nvPr/>
        </p:nvSpPr>
        <p:spPr>
          <a:xfrm>
            <a:off x="5375670" y="2931331"/>
            <a:ext cx="37053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Detecta "hot paths" → activa recompilaciones optimizadas</a:t>
            </a:r>
            <a:endParaRPr lang="en-US" sz="160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AB43034F-D398-C138-C20A-448D3FD22E2B}"/>
              </a:ext>
            </a:extLst>
          </p:cNvPr>
          <p:cNvSpPr/>
          <p:nvPr/>
        </p:nvSpPr>
        <p:spPr>
          <a:xfrm>
            <a:off x="5375670" y="3721668"/>
            <a:ext cx="3705344" cy="1996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Observa el comportamiento en tiempo de ejecución y decide qué métodos son ”hot spots" o más usados. Con esta información, el JIT puede recompilar esos métodos con optimizaciones más agresivas.</a:t>
            </a:r>
            <a:endParaRPr lang="en-US" sz="1600" dirty="0"/>
          </a:p>
        </p:txBody>
      </p:sp>
      <p:sp>
        <p:nvSpPr>
          <p:cNvPr id="30" name="Shape 13">
            <a:extLst>
              <a:ext uri="{FF2B5EF4-FFF2-40B4-BE49-F238E27FC236}">
                <a16:creationId xmlns:a16="http://schemas.microsoft.com/office/drawing/2014/main" id="{028272D7-2FB9-4443-2261-47C088A5454B}"/>
              </a:ext>
            </a:extLst>
          </p:cNvPr>
          <p:cNvSpPr/>
          <p:nvPr/>
        </p:nvSpPr>
        <p:spPr>
          <a:xfrm>
            <a:off x="477685" y="6323760"/>
            <a:ext cx="12917329" cy="33576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14">
            <a:extLst>
              <a:ext uri="{FF2B5EF4-FFF2-40B4-BE49-F238E27FC236}">
                <a16:creationId xmlns:a16="http://schemas.microsoft.com/office/drawing/2014/main" id="{A214CF36-48AD-67DC-B39B-7B0343602C08}"/>
              </a:ext>
            </a:extLst>
          </p:cNvPr>
          <p:cNvSpPr/>
          <p:nvPr/>
        </p:nvSpPr>
        <p:spPr>
          <a:xfrm>
            <a:off x="477685" y="6651558"/>
            <a:ext cx="486846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33B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¿Dónde se guarda el </a:t>
            </a:r>
            <a:r>
              <a:rPr lang="en-US" sz="2150" b="1" dirty="0" err="1">
                <a:solidFill>
                  <a:srgbClr val="DA33B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código</a:t>
            </a:r>
            <a:r>
              <a:rPr lang="en-US" sz="2150" b="1" dirty="0">
                <a:solidFill>
                  <a:srgbClr val="DA33B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150" b="1" dirty="0" err="1">
                <a:solidFill>
                  <a:srgbClr val="DA33B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compilado</a:t>
            </a:r>
            <a:r>
              <a:rPr lang="en-US" sz="2150" b="1" dirty="0">
                <a:solidFill>
                  <a:srgbClr val="DA33B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?</a:t>
            </a:r>
            <a:endParaRPr lang="en-US" sz="2150" dirty="0"/>
          </a:p>
        </p:txBody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6EB32072-553D-6565-FE9A-D94D75821C0F}"/>
              </a:ext>
            </a:extLst>
          </p:cNvPr>
          <p:cNvSpPr/>
          <p:nvPr/>
        </p:nvSpPr>
        <p:spPr>
          <a:xfrm>
            <a:off x="488870" y="7171960"/>
            <a:ext cx="12917329" cy="832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código generado por el JIT se almacena típicamente en un área especial de memoria ejecutable dentro del proceso, conocida como </a:t>
            </a: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code cache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 </a:t>
            </a: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JIT cache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Desde allí la CPU lo ejecuta directamente.</a:t>
            </a:r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C61C35E-5B18-CF0F-4B67-06F8ADD3C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0A7080D-835A-8936-A071-613B124C9A26}"/>
              </a:ext>
            </a:extLst>
          </p:cNvPr>
          <p:cNvSpPr/>
          <p:nvPr/>
        </p:nvSpPr>
        <p:spPr>
          <a:xfrm>
            <a:off x="19397" y="-28657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49C822C-3737-E767-3670-99F856D3EAAD}"/>
              </a:ext>
            </a:extLst>
          </p:cNvPr>
          <p:cNvSpPr/>
          <p:nvPr/>
        </p:nvSpPr>
        <p:spPr>
          <a:xfrm>
            <a:off x="488870" y="353301"/>
            <a:ext cx="6826329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Barlow" pitchFamily="2" charset="77"/>
                <a:ea typeface="Spline Sans Bold" pitchFamily="34" charset="-122"/>
                <a:cs typeface="Spline Sans Bold" pitchFamily="34" charset="-120"/>
              </a:rPr>
              <a:t>J N I</a:t>
            </a:r>
            <a:endParaRPr lang="en-US" sz="3450" dirty="0">
              <a:latin typeface="Barlow" pitchFamily="2" charset="77"/>
            </a:endParaRPr>
          </a:p>
        </p:txBody>
      </p:sp>
      <p:sp>
        <p:nvSpPr>
          <p:cNvPr id="6" name="Text 13">
            <a:extLst>
              <a:ext uri="{FF2B5EF4-FFF2-40B4-BE49-F238E27FC236}">
                <a16:creationId xmlns:a16="http://schemas.microsoft.com/office/drawing/2014/main" id="{139024A2-6CBA-00F8-360B-4A6C8F126CD9}"/>
              </a:ext>
            </a:extLst>
          </p:cNvPr>
          <p:cNvSpPr/>
          <p:nvPr/>
        </p:nvSpPr>
        <p:spPr>
          <a:xfrm>
            <a:off x="488870" y="1003096"/>
            <a:ext cx="430841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Barlow" pitchFamily="2" charset="77"/>
                <a:ea typeface="Spline Sans Bold" pitchFamily="34" charset="-122"/>
                <a:cs typeface="Spline Sans Bold" pitchFamily="34" charset="-120"/>
              </a:rPr>
              <a:t>J N I: Conectando Java con el Mundo Nativo</a:t>
            </a:r>
            <a:endParaRPr lang="en-US" dirty="0">
              <a:solidFill>
                <a:schemeClr val="bg1">
                  <a:lumMod val="65000"/>
                </a:schemeClr>
              </a:solidFill>
              <a:latin typeface="Barlow" pitchFamily="2" charset="77"/>
            </a:endParaRPr>
          </a:p>
        </p:txBody>
      </p:sp>
      <p:sp>
        <p:nvSpPr>
          <p:cNvPr id="7" name="Text 14">
            <a:extLst>
              <a:ext uri="{FF2B5EF4-FFF2-40B4-BE49-F238E27FC236}">
                <a16:creationId xmlns:a16="http://schemas.microsoft.com/office/drawing/2014/main" id="{8AA4B7A9-3BE8-2075-8A19-36FBB6A07126}"/>
              </a:ext>
            </a:extLst>
          </p:cNvPr>
          <p:cNvSpPr/>
          <p:nvPr/>
        </p:nvSpPr>
        <p:spPr>
          <a:xfrm>
            <a:off x="488870" y="1458171"/>
            <a:ext cx="13187373" cy="904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¿Qué es?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</a:p>
          <a:p>
            <a:pPr marL="0" indent="0" algn="l">
              <a:lnSpc>
                <a:spcPts val="1150"/>
              </a:lnSpc>
              <a:buNone/>
            </a:pPr>
            <a:endParaRPr lang="en-US" sz="16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11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 una </a:t>
            </a:r>
            <a:r>
              <a:rPr lang="en-US" sz="16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interfaz de programación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que permite al código Java que se ejecuta en la JVM </a:t>
            </a: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interactuar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 bibliotecas y código escritos en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otros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lenguajes</a:t>
            </a:r>
            <a:endParaRPr lang="en-US" sz="16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1150"/>
              </a:lnSpc>
              <a:buNone/>
            </a:pPr>
            <a:endParaRPr lang="en-US" sz="16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11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(como C, C++ y Ensamblador) que son nativos del sistema operativo.</a:t>
            </a:r>
            <a:endParaRPr lang="en-US" sz="1600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D4A3689B-2054-DF24-5101-ABDD78BB6016}"/>
              </a:ext>
            </a:extLst>
          </p:cNvPr>
          <p:cNvSpPr/>
          <p:nvPr/>
        </p:nvSpPr>
        <p:spPr>
          <a:xfrm>
            <a:off x="488868" y="2567841"/>
            <a:ext cx="13187373" cy="1638773"/>
          </a:xfrm>
          <a:prstGeom prst="roundRect">
            <a:avLst>
              <a:gd name="adj" fmla="val 838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 dirty="0">
              <a:latin typeface="Barlow" pitchFamily="2" charset="77"/>
            </a:endParaRPr>
          </a:p>
        </p:txBody>
      </p:sp>
      <p:sp>
        <p:nvSpPr>
          <p:cNvPr id="8" name="Text 15">
            <a:extLst>
              <a:ext uri="{FF2B5EF4-FFF2-40B4-BE49-F238E27FC236}">
                <a16:creationId xmlns:a16="http://schemas.microsoft.com/office/drawing/2014/main" id="{0F1BC473-C897-6C39-4407-1309CEFDCB96}"/>
              </a:ext>
            </a:extLst>
          </p:cNvPr>
          <p:cNvSpPr/>
          <p:nvPr/>
        </p:nvSpPr>
        <p:spPr>
          <a:xfrm>
            <a:off x="630219" y="2949205"/>
            <a:ext cx="1041797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Barlow" pitchFamily="2" charset="77"/>
                <a:ea typeface="Spline Sans Bold" pitchFamily="34" charset="-122"/>
                <a:cs typeface="Spline Sans Bold" pitchFamily="34" charset="-120"/>
              </a:rPr>
              <a:t>Propósito Principal</a:t>
            </a:r>
            <a:endParaRPr lang="en-US" sz="1600" dirty="0">
              <a:latin typeface="Barlow" pitchFamily="2" charset="77"/>
            </a:endParaRPr>
          </a:p>
        </p:txBody>
      </p:sp>
      <p:sp>
        <p:nvSpPr>
          <p:cNvPr id="10" name="Text 16">
            <a:extLst>
              <a:ext uri="{FF2B5EF4-FFF2-40B4-BE49-F238E27FC236}">
                <a16:creationId xmlns:a16="http://schemas.microsoft.com/office/drawing/2014/main" id="{85E553AB-904E-F135-E123-196A03C8237F}"/>
              </a:ext>
            </a:extLst>
          </p:cNvPr>
          <p:cNvSpPr/>
          <p:nvPr/>
        </p:nvSpPr>
        <p:spPr>
          <a:xfrm>
            <a:off x="630219" y="3219953"/>
            <a:ext cx="776859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2" charset="77"/>
                <a:ea typeface="Barlow" pitchFamily="34" charset="-122"/>
                <a:cs typeface="Barlow" pitchFamily="34" charset="-120"/>
              </a:rPr>
              <a:t>Acceder a características específicas del sistema operativo o hardware que no son accesibles directamente desde Java.</a:t>
            </a:r>
            <a:endParaRPr lang="en-US" sz="1600" dirty="0">
              <a:latin typeface="Barlow" pitchFamily="2" charset="77"/>
            </a:endParaRP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5486D8AD-FDA2-25FC-CB76-9A8119DA1544}"/>
              </a:ext>
            </a:extLst>
          </p:cNvPr>
          <p:cNvSpPr/>
          <p:nvPr/>
        </p:nvSpPr>
        <p:spPr>
          <a:xfrm>
            <a:off x="630219" y="3469665"/>
            <a:ext cx="776859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2" charset="77"/>
                <a:ea typeface="Barlow" pitchFamily="34" charset="-122"/>
                <a:cs typeface="Barlow" pitchFamily="34" charset="-120"/>
              </a:rPr>
              <a:t>Reutilizar bibliotecas legadas (legacy) escritas en C/C++.</a:t>
            </a:r>
            <a:endParaRPr lang="en-US" sz="1600" dirty="0">
              <a:latin typeface="Barlow" pitchFamily="2" charset="77"/>
            </a:endParaRPr>
          </a:p>
        </p:txBody>
      </p:sp>
      <p:sp>
        <p:nvSpPr>
          <p:cNvPr id="12" name="Text 18">
            <a:extLst>
              <a:ext uri="{FF2B5EF4-FFF2-40B4-BE49-F238E27FC236}">
                <a16:creationId xmlns:a16="http://schemas.microsoft.com/office/drawing/2014/main" id="{2FD4D050-C3FB-D30C-2723-8FB7B2ABE2DA}"/>
              </a:ext>
            </a:extLst>
          </p:cNvPr>
          <p:cNvSpPr/>
          <p:nvPr/>
        </p:nvSpPr>
        <p:spPr>
          <a:xfrm>
            <a:off x="630219" y="3738003"/>
            <a:ext cx="776859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2" charset="77"/>
                <a:ea typeface="Barlow" pitchFamily="34" charset="-122"/>
                <a:cs typeface="Barlow" pitchFamily="34" charset="-120"/>
              </a:rPr>
              <a:t>Escribir partes críticas de rendimiento en lenguajes nativos más rápidos.</a:t>
            </a:r>
            <a:endParaRPr lang="en-US" sz="1600" dirty="0">
              <a:latin typeface="Barlow" pitchFamily="2" charset="77"/>
            </a:endParaRPr>
          </a:p>
        </p:txBody>
      </p:sp>
      <p:sp>
        <p:nvSpPr>
          <p:cNvPr id="35" name="Shape 1">
            <a:extLst>
              <a:ext uri="{FF2B5EF4-FFF2-40B4-BE49-F238E27FC236}">
                <a16:creationId xmlns:a16="http://schemas.microsoft.com/office/drawing/2014/main" id="{7C0CF9C1-E3BC-4B71-A75E-03FA421A2D6B}"/>
              </a:ext>
            </a:extLst>
          </p:cNvPr>
          <p:cNvSpPr/>
          <p:nvPr/>
        </p:nvSpPr>
        <p:spPr>
          <a:xfrm>
            <a:off x="488868" y="4748615"/>
            <a:ext cx="6826330" cy="1692907"/>
          </a:xfrm>
          <a:prstGeom prst="roundRect">
            <a:avLst>
              <a:gd name="adj" fmla="val 838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 dirty="0">
              <a:latin typeface="Barlow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DA2E8F-93FF-5E4C-BE9B-47118BD4079C}"/>
              </a:ext>
            </a:extLst>
          </p:cNvPr>
          <p:cNvSpPr txBox="1"/>
          <p:nvPr/>
        </p:nvSpPr>
        <p:spPr>
          <a:xfrm>
            <a:off x="1840384" y="4807532"/>
            <a:ext cx="4331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Ejemplos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:</a:t>
            </a:r>
          </a:p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Acceso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a drivers o hardware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especializado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Barlow" pitchFamily="2" charset="77"/>
            </a:endParaRPr>
          </a:p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Librerías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criptográficas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de alto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rendimiento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Barlow" pitchFamily="2" charset="77"/>
            </a:endParaRPr>
          </a:p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Compresión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nativa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(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Zstd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, Snappy, LZ4)</a:t>
            </a:r>
          </a:p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Conectores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de bases de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datos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nativos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Barlow" pitchFamily="2" charset="77"/>
            </a:endParaRPr>
          </a:p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Motores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gráficos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 / multimedia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255EDE-D036-7190-7F5B-DC2882CFD4B0}"/>
              </a:ext>
            </a:extLst>
          </p:cNvPr>
          <p:cNvSpPr/>
          <p:nvPr/>
        </p:nvSpPr>
        <p:spPr>
          <a:xfrm>
            <a:off x="563226" y="4858122"/>
            <a:ext cx="1108788" cy="15190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1717E4D-179D-C2E3-B774-BB108466B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96" y="5157172"/>
            <a:ext cx="725881" cy="72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32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495C2E5-FAA9-E459-9EA1-0163B7B1D832}"/>
              </a:ext>
            </a:extLst>
          </p:cNvPr>
          <p:cNvSpPr/>
          <p:nvPr/>
        </p:nvSpPr>
        <p:spPr>
          <a:xfrm>
            <a:off x="22700" y="-692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488871" y="405777"/>
            <a:ext cx="6826329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Fundamentos de Threads en Java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488870" y="1305779"/>
            <a:ext cx="9739184" cy="138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threads son unidades ligeras de ejecución dentro de un </a:t>
            </a:r>
            <a:r>
              <a:rPr lang="en-US" sz="190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proceso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.Permiten concurrencia dentro de una misma aplicación, de modo que  múltiples actividades coexistan dentro de un único proceso. </a:t>
            </a:r>
            <a:endParaRPr lang="en-US" sz="19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5D8BE4AC-E76E-B119-66A2-E5F69BCB8C7F}"/>
              </a:ext>
            </a:extLst>
          </p:cNvPr>
          <p:cNvSpPr/>
          <p:nvPr/>
        </p:nvSpPr>
        <p:spPr>
          <a:xfrm>
            <a:off x="488870" y="3057663"/>
            <a:ext cx="8993060" cy="965815"/>
          </a:xfrm>
          <a:prstGeom prst="roundRect">
            <a:avLst>
              <a:gd name="adj" fmla="val 15330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8A9BE1AE-994B-B0E9-C44F-2852177A5125}"/>
              </a:ext>
            </a:extLst>
          </p:cNvPr>
          <p:cNvSpPr/>
          <p:nvPr/>
        </p:nvSpPr>
        <p:spPr>
          <a:xfrm>
            <a:off x="658058" y="3226851"/>
            <a:ext cx="461963" cy="461963"/>
          </a:xfrm>
          <a:prstGeom prst="roundRect">
            <a:avLst>
              <a:gd name="adj" fmla="val 19791814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7747042-31EA-0271-9F59-011D657C9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97" y="3353891"/>
            <a:ext cx="207883" cy="207883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3252A2B9-B29C-80CE-BACC-CCDD1DD3C7A4}"/>
              </a:ext>
            </a:extLst>
          </p:cNvPr>
          <p:cNvSpPr/>
          <p:nvPr/>
        </p:nvSpPr>
        <p:spPr>
          <a:xfrm>
            <a:off x="1297782" y="3313021"/>
            <a:ext cx="7087910" cy="363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dirty="0">
                <a:solidFill>
                  <a:schemeClr val="bg1"/>
                </a:solidFill>
              </a:rPr>
              <a:t>Cada </a:t>
            </a:r>
            <a:r>
              <a:rPr lang="en-US" dirty="0" err="1">
                <a:solidFill>
                  <a:schemeClr val="bg1"/>
                </a:solidFill>
              </a:rPr>
              <a:t>hilo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propio</a:t>
            </a:r>
            <a:r>
              <a:rPr lang="en-US" dirty="0">
                <a:solidFill>
                  <a:schemeClr val="bg1"/>
                </a:solidFill>
              </a:rPr>
              <a:t> stack, </a:t>
            </a:r>
            <a:r>
              <a:rPr lang="en-US" dirty="0" err="1">
                <a:solidFill>
                  <a:schemeClr val="bg1"/>
                </a:solidFill>
              </a:rPr>
              <a:t>contador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programa</a:t>
            </a:r>
            <a:r>
              <a:rPr lang="en-US" dirty="0">
                <a:solidFill>
                  <a:schemeClr val="bg1"/>
                </a:solidFill>
              </a:rPr>
              <a:t> y variables locales.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8695DFB3-0816-8205-96BB-0F9FCB41B627}"/>
              </a:ext>
            </a:extLst>
          </p:cNvPr>
          <p:cNvSpPr/>
          <p:nvPr/>
        </p:nvSpPr>
        <p:spPr>
          <a:xfrm>
            <a:off x="488870" y="4150518"/>
            <a:ext cx="8993060" cy="760860"/>
          </a:xfrm>
          <a:prstGeom prst="roundRect">
            <a:avLst>
              <a:gd name="adj" fmla="val 13175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8F21C601-B86E-9056-E45B-6EE91938CAE8}"/>
              </a:ext>
            </a:extLst>
          </p:cNvPr>
          <p:cNvSpPr/>
          <p:nvPr/>
        </p:nvSpPr>
        <p:spPr>
          <a:xfrm>
            <a:off x="658058" y="4319705"/>
            <a:ext cx="461963" cy="461963"/>
          </a:xfrm>
          <a:prstGeom prst="roundRect">
            <a:avLst>
              <a:gd name="adj" fmla="val 19791814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5638B140-D876-42A0-BFE9-CBE8E072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97" y="4446745"/>
            <a:ext cx="207883" cy="207883"/>
          </a:xfrm>
          <a:prstGeom prst="rect">
            <a:avLst/>
          </a:prstGeom>
        </p:spPr>
      </p:pic>
      <p:sp>
        <p:nvSpPr>
          <p:cNvPr id="15" name="Text 8">
            <a:extLst>
              <a:ext uri="{FF2B5EF4-FFF2-40B4-BE49-F238E27FC236}">
                <a16:creationId xmlns:a16="http://schemas.microsoft.com/office/drawing/2014/main" id="{D5EEA844-D0FA-9DCE-5E48-049B1E1E2A7C}"/>
              </a:ext>
            </a:extLst>
          </p:cNvPr>
          <p:cNvSpPr/>
          <p:nvPr/>
        </p:nvSpPr>
        <p:spPr>
          <a:xfrm>
            <a:off x="1297781" y="4371145"/>
            <a:ext cx="7257097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 err="1">
                <a:solidFill>
                  <a:schemeClr val="bg1"/>
                </a:solidFill>
              </a:rPr>
              <a:t>Comparten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heap, method area, y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proceso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memoria</a:t>
            </a:r>
            <a:r>
              <a:rPr lang="en-US" dirty="0">
                <a:solidFill>
                  <a:schemeClr val="bg1"/>
                </a:solidFill>
              </a:rPr>
              <a:t>, etc.).</a:t>
            </a: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DE82F657-F572-2026-F14E-A0562112DF96}"/>
              </a:ext>
            </a:extLst>
          </p:cNvPr>
          <p:cNvSpPr/>
          <p:nvPr/>
        </p:nvSpPr>
        <p:spPr>
          <a:xfrm>
            <a:off x="488870" y="5038418"/>
            <a:ext cx="8993060" cy="1322976"/>
          </a:xfrm>
          <a:prstGeom prst="roundRect">
            <a:avLst>
              <a:gd name="adj" fmla="val 15330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12A692A4-6BC3-CF83-F429-2C773A36DD88}"/>
              </a:ext>
            </a:extLst>
          </p:cNvPr>
          <p:cNvSpPr/>
          <p:nvPr/>
        </p:nvSpPr>
        <p:spPr>
          <a:xfrm>
            <a:off x="658058" y="5207606"/>
            <a:ext cx="461963" cy="461963"/>
          </a:xfrm>
          <a:prstGeom prst="roundRect">
            <a:avLst>
              <a:gd name="adj" fmla="val 19791814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A5498CF9-12DE-20CA-FC38-BAE38CD18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97" y="5334646"/>
            <a:ext cx="207883" cy="207883"/>
          </a:xfrm>
          <a:prstGeom prst="rect">
            <a:avLst/>
          </a:prstGeom>
        </p:spPr>
      </p:pic>
      <p:sp>
        <p:nvSpPr>
          <p:cNvPr id="20" name="Text 12">
            <a:extLst>
              <a:ext uri="{FF2B5EF4-FFF2-40B4-BE49-F238E27FC236}">
                <a16:creationId xmlns:a16="http://schemas.microsoft.com/office/drawing/2014/main" id="{16196F81-77D1-6819-2D52-D0D870ADC2BF}"/>
              </a:ext>
            </a:extLst>
          </p:cNvPr>
          <p:cNvSpPr/>
          <p:nvPr/>
        </p:nvSpPr>
        <p:spPr>
          <a:xfrm>
            <a:off x="1289209" y="5289699"/>
            <a:ext cx="772763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dirty="0" err="1">
                <a:solidFill>
                  <a:schemeClr val="bg1"/>
                </a:solidFill>
              </a:rPr>
              <a:t>Permiten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ejecutar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múltiples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tareas</a:t>
            </a:r>
            <a:r>
              <a:rPr lang="en-US" dirty="0">
                <a:solidFill>
                  <a:schemeClr val="bg1"/>
                </a:solidFill>
              </a:rPr>
              <a:t> de forma </a:t>
            </a:r>
            <a:r>
              <a:rPr lang="en-US" dirty="0" err="1">
                <a:solidFill>
                  <a:schemeClr val="bg1"/>
                </a:solidFill>
              </a:rPr>
              <a:t>aparentemente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simultánea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dentro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misma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aplicación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mejorando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responsividad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rendimiento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multiprocesador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9F3F8-594B-B1CF-4A7A-BF2D9FB661E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922" r="13119"/>
          <a:stretch>
            <a:fillRect/>
          </a:stretch>
        </p:blipFill>
        <p:spPr>
          <a:xfrm>
            <a:off x="10464801" y="-149903"/>
            <a:ext cx="4298327" cy="8514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F915E0-A3BA-F94E-A54D-1BADD6A8773B}"/>
              </a:ext>
            </a:extLst>
          </p:cNvPr>
          <p:cNvSpPr/>
          <p:nvPr/>
        </p:nvSpPr>
        <p:spPr>
          <a:xfrm>
            <a:off x="10453077" y="-25746"/>
            <a:ext cx="161692" cy="8230292"/>
          </a:xfrm>
          <a:prstGeom prst="rect">
            <a:avLst/>
          </a:prstGeom>
          <a:gradFill flip="none" rotWithShape="1">
            <a:gsLst>
              <a:gs pos="62000">
                <a:srgbClr val="000000"/>
              </a:gs>
              <a:gs pos="38000">
                <a:srgbClr val="0C0C21">
                  <a:lumMod val="0"/>
                </a:srgbClr>
              </a:gs>
              <a:gs pos="0">
                <a:schemeClr val="bg2">
                  <a:alpha val="0"/>
                  <a:lumMod val="0"/>
                </a:schemeClr>
              </a:gs>
              <a:gs pos="97000">
                <a:srgbClr val="00002B">
                  <a:alpha val="0"/>
                  <a:lumMod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9">
            <a:extLst>
              <a:ext uri="{FF2B5EF4-FFF2-40B4-BE49-F238E27FC236}">
                <a16:creationId xmlns:a16="http://schemas.microsoft.com/office/drawing/2014/main" id="{23B1D1A6-8626-95FC-0B83-9A7447D4AC42}"/>
              </a:ext>
            </a:extLst>
          </p:cNvPr>
          <p:cNvSpPr/>
          <p:nvPr/>
        </p:nvSpPr>
        <p:spPr>
          <a:xfrm>
            <a:off x="488870" y="6500847"/>
            <a:ext cx="8993060" cy="1322976"/>
          </a:xfrm>
          <a:prstGeom prst="roundRect">
            <a:avLst>
              <a:gd name="adj" fmla="val 15330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242F3AD7-C4E3-3037-1A67-8948CD4D5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97" y="6797075"/>
            <a:ext cx="207883" cy="207883"/>
          </a:xfrm>
          <a:prstGeom prst="rect">
            <a:avLst/>
          </a:prstGeom>
        </p:spPr>
      </p:pic>
      <p:sp>
        <p:nvSpPr>
          <p:cNvPr id="24" name="Text 12">
            <a:extLst>
              <a:ext uri="{FF2B5EF4-FFF2-40B4-BE49-F238E27FC236}">
                <a16:creationId xmlns:a16="http://schemas.microsoft.com/office/drawing/2014/main" id="{CC5E58BD-5A16-6A60-E904-020DB504446A}"/>
              </a:ext>
            </a:extLst>
          </p:cNvPr>
          <p:cNvSpPr/>
          <p:nvPr/>
        </p:nvSpPr>
        <p:spPr>
          <a:xfrm>
            <a:off x="1289209" y="6752128"/>
            <a:ext cx="7727633" cy="88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dirty="0">
                <a:solidFill>
                  <a:schemeClr val="bg1"/>
                </a:solidFill>
              </a:rPr>
              <a:t>Los threads consumer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introducen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complejidades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retos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tener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cuenta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condiciones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carrera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sincronización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bloqueos</a:t>
            </a:r>
            <a:r>
              <a:rPr lang="en-US" dirty="0">
                <a:solidFill>
                  <a:schemeClr val="bg1"/>
                </a:solidFill>
              </a:rPr>
              <a:t>, etc.)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70256D-CD32-A668-B414-E5D73816AB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896" y="6728815"/>
            <a:ext cx="552285" cy="552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98194C-F0B0-E1C8-2150-84E2D1781B5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39152" y="659368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8F8F8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Modelo Clásico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839152" y="937974"/>
            <a:ext cx="6280785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Hilos de Plataforma </a:t>
            </a:r>
            <a:r>
              <a:rPr lang="en-US" sz="2700" b="1" dirty="0">
                <a:solidFill>
                  <a:schemeClr val="bg1">
                    <a:lumMod val="7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(Platform Threads)</a:t>
            </a:r>
            <a:endParaRPr lang="en-US" sz="2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39152" y="1604605"/>
            <a:ext cx="1295209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modelo de hilos de Java desde 1995 hasta Java 20.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839152" y="2091452"/>
            <a:ext cx="12952095" cy="935117"/>
          </a:xfrm>
          <a:prstGeom prst="roundRect">
            <a:avLst>
              <a:gd name="adj" fmla="val 2500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862012" y="2114312"/>
            <a:ext cx="623411" cy="889397"/>
          </a:xfrm>
          <a:prstGeom prst="roundRect">
            <a:avLst>
              <a:gd name="adj" fmla="val 33100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179" y="2442091"/>
            <a:ext cx="233720" cy="2337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641277" y="2270165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Modelo 1:1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641277" y="2579965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</a:t>
            </a:r>
            <a:r>
              <a:rPr lang="en-US" sz="12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java.lang.Thread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es una envoltura delgada sobre un hilo del Sistema Operativo (OS Thread).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839152" y="3182422"/>
            <a:ext cx="12952095" cy="1563172"/>
          </a:xfrm>
          <a:prstGeom prst="roundRect">
            <a:avLst>
              <a:gd name="adj" fmla="val 14956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62012" y="3205282"/>
            <a:ext cx="623411" cy="1517452"/>
          </a:xfrm>
          <a:prstGeom prst="roundRect">
            <a:avLst>
              <a:gd name="adj" fmla="val 33100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179" y="3847028"/>
            <a:ext cx="233720" cy="23372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641277" y="3361134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Problema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1641277" y="3670935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hilos del S.O. son caros y escasos.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1641277" y="4013716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Caros: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Reservan una gran pila de memoria (~1MB-2MB por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hilo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). Esta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memoria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maneja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nivel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SO y se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almacena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memoria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virtual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asignada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por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kernel.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1641277" y="4317563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Escasos: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Un S.O. no puede manejar eficientemente más de unos pocos miles de hilos (el context switching se vuelve muy costoso).</a:t>
            </a:r>
            <a:endParaRPr lang="en-US" sz="1200" dirty="0"/>
          </a:p>
        </p:txBody>
      </p:sp>
      <p:sp>
        <p:nvSpPr>
          <p:cNvPr id="17" name="Shape 13"/>
          <p:cNvSpPr/>
          <p:nvPr/>
        </p:nvSpPr>
        <p:spPr>
          <a:xfrm>
            <a:off x="839152" y="4901446"/>
            <a:ext cx="12952095" cy="1259324"/>
          </a:xfrm>
          <a:prstGeom prst="roundRect">
            <a:avLst>
              <a:gd name="adj" fmla="val 1856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862012" y="4924306"/>
            <a:ext cx="623411" cy="1213604"/>
          </a:xfrm>
          <a:prstGeom prst="roundRect">
            <a:avLst>
              <a:gd name="adj" fmla="val 33100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179" y="5414129"/>
            <a:ext cx="233720" cy="23372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641277" y="5080159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 Consecuencia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1641277" y="5389959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Modelo "Thread-Per-Request" NO Escala.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1641277" y="5732740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tu servidor (Tomcat, Jetty) asigna un hilo de plataforma por cada petición HTTP... solo puede manejar ~2000-4000 peticiones concurrentes antes de colapsar.</a:t>
            </a:r>
            <a:endParaRPr lang="en-US" sz="1200" dirty="0"/>
          </a:p>
        </p:txBody>
      </p:sp>
      <p:sp>
        <p:nvSpPr>
          <p:cNvPr id="23" name="Shape 18"/>
          <p:cNvSpPr/>
          <p:nvPr/>
        </p:nvSpPr>
        <p:spPr>
          <a:xfrm>
            <a:off x="839152" y="6316623"/>
            <a:ext cx="12952095" cy="1259324"/>
          </a:xfrm>
          <a:prstGeom prst="roundRect">
            <a:avLst>
              <a:gd name="adj" fmla="val 1856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862012" y="6339483"/>
            <a:ext cx="623411" cy="1213604"/>
          </a:xfrm>
          <a:prstGeom prst="roundRect">
            <a:avLst>
              <a:gd name="adj" fmla="val 33100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179" y="6829306"/>
            <a:ext cx="233720" cy="23372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641277" y="6495336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Solución (Pre-Loom)</a:t>
            </a:r>
            <a:endParaRPr lang="en-US" sz="1350" dirty="0"/>
          </a:p>
        </p:txBody>
      </p:sp>
      <p:sp>
        <p:nvSpPr>
          <p:cNvPr id="27" name="Text 21"/>
          <p:cNvSpPr/>
          <p:nvPr/>
        </p:nvSpPr>
        <p:spPr>
          <a:xfrm>
            <a:off x="1641277" y="6805136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Programación Asíncrona / Reactiva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(Netty, WebFlux). Usar pocos hilos (ej: 8) para manejar miles de peticiones de I/O.</a:t>
            </a:r>
            <a:endParaRPr lang="en-US" sz="1200" dirty="0"/>
          </a:p>
        </p:txBody>
      </p:sp>
      <p:sp>
        <p:nvSpPr>
          <p:cNvPr id="28" name="Text 22"/>
          <p:cNvSpPr/>
          <p:nvPr/>
        </p:nvSpPr>
        <p:spPr>
          <a:xfrm>
            <a:off x="1641277" y="7147917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Potente, pero muy complejo de escribir y depurar.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DF1354-2512-7761-EB05-0C58CBB82203}"/>
              </a:ext>
            </a:extLst>
          </p:cNvPr>
          <p:cNvSpPr/>
          <p:nvPr/>
        </p:nvSpPr>
        <p:spPr>
          <a:xfrm>
            <a:off x="0" y="-3975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 1"/>
          <p:cNvSpPr/>
          <p:nvPr/>
        </p:nvSpPr>
        <p:spPr>
          <a:xfrm>
            <a:off x="838200" y="426721"/>
            <a:ext cx="741414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s-ES_tradnl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Índice</a:t>
            </a:r>
            <a:endParaRPr lang="es-ES_tradnl" sz="4400" dirty="0"/>
          </a:p>
        </p:txBody>
      </p:sp>
      <p:sp>
        <p:nvSpPr>
          <p:cNvPr id="5" name="Shape 3"/>
          <p:cNvSpPr/>
          <p:nvPr/>
        </p:nvSpPr>
        <p:spPr>
          <a:xfrm>
            <a:off x="881062" y="1442444"/>
            <a:ext cx="12715667" cy="6360435"/>
          </a:xfrm>
          <a:prstGeom prst="roundRect">
            <a:avLst>
              <a:gd name="adj" fmla="val 1851"/>
            </a:avLst>
          </a:prstGeom>
          <a:solidFill>
            <a:srgbClr val="0A081B">
              <a:alpha val="51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ES_tradnl" dirty="0"/>
          </a:p>
        </p:txBody>
      </p:sp>
      <p:sp>
        <p:nvSpPr>
          <p:cNvPr id="7" name="Text 5"/>
          <p:cNvSpPr/>
          <p:nvPr/>
        </p:nvSpPr>
        <p:spPr>
          <a:xfrm>
            <a:off x="838200" y="1492896"/>
            <a:ext cx="12715667" cy="805815"/>
          </a:xfrm>
          <a:prstGeom prst="rect">
            <a:avLst/>
          </a:prstGeom>
          <a:solidFill>
            <a:srgbClr val="0A081B">
              <a:alpha val="15996"/>
            </a:srgbClr>
          </a:solidFill>
          <a:ln/>
        </p:spPr>
        <p:txBody>
          <a:bodyPr wrap="square" lIns="0" tIns="0" rIns="0" bIns="0" rtlCol="0" anchor="ctr"/>
          <a:lstStyle/>
          <a:p>
            <a:pPr marL="457200" algn="l">
              <a:lnSpc>
                <a:spcPts val="3150"/>
              </a:lnSpc>
              <a:buNone/>
            </a:pPr>
            <a:r>
              <a:rPr lang="es-ES_tradnl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“infierno” de la compilación y el principio WORA</a:t>
            </a: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D2597C8F-CE36-A64E-14A7-BB5F57EADB85}"/>
              </a:ext>
            </a:extLst>
          </p:cNvPr>
          <p:cNvSpPr/>
          <p:nvPr/>
        </p:nvSpPr>
        <p:spPr>
          <a:xfrm>
            <a:off x="838201" y="2292653"/>
            <a:ext cx="8120270" cy="805815"/>
          </a:xfrm>
          <a:prstGeom prst="rect">
            <a:avLst/>
          </a:prstGeom>
          <a:solidFill>
            <a:schemeClr val="bg1">
              <a:alpha val="15996"/>
            </a:schemeClr>
          </a:solidFill>
          <a:ln/>
        </p:spPr>
        <p:txBody>
          <a:bodyPr wrap="square" lIns="0" tIns="0" rIns="0" bIns="0" rtlCol="0" anchor="ctr"/>
          <a:lstStyle/>
          <a:p>
            <a:pPr marL="457200" algn="l">
              <a:lnSpc>
                <a:spcPts val="3150"/>
              </a:lnSpc>
              <a:buNone/>
            </a:pPr>
            <a:r>
              <a:rPr lang="es-ES_tradnl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viaje del código</a:t>
            </a: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C21269A6-DE75-F943-7B81-2EEEB4FA358C}"/>
              </a:ext>
            </a:extLst>
          </p:cNvPr>
          <p:cNvSpPr/>
          <p:nvPr/>
        </p:nvSpPr>
        <p:spPr>
          <a:xfrm>
            <a:off x="881060" y="3089489"/>
            <a:ext cx="8077412" cy="2220679"/>
          </a:xfrm>
          <a:prstGeom prst="rect">
            <a:avLst/>
          </a:prstGeom>
          <a:solidFill>
            <a:srgbClr val="0A081B">
              <a:alpha val="15996"/>
            </a:srgbClr>
          </a:solidFill>
          <a:ln/>
        </p:spPr>
        <p:txBody>
          <a:bodyPr wrap="square" lIns="0" tIns="0" rIns="0" bIns="0" rtlCol="0" anchor="ctr"/>
          <a:lstStyle/>
          <a:p>
            <a:pPr marL="457200" algn="l">
              <a:lnSpc>
                <a:spcPts val="3150"/>
              </a:lnSpc>
              <a:buNone/>
            </a:pPr>
            <a:r>
              <a:rPr lang="es-ES_tradnl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Arquitectura de la JVM</a:t>
            </a:r>
          </a:p>
          <a:p>
            <a:pPr marL="8001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s-ES_tradnl" sz="19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Classloader</a:t>
            </a:r>
            <a:endParaRPr lang="es-ES_tradnl" sz="195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8001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s-ES_tradnl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Áreas de memoria</a:t>
            </a:r>
          </a:p>
          <a:p>
            <a:pPr marL="8001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s-ES_tradnl" sz="19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Execution</a:t>
            </a:r>
            <a:r>
              <a:rPr lang="es-ES_tradnl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s-ES_tradnl" sz="19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engine</a:t>
            </a:r>
            <a:endParaRPr lang="es-ES_tradnl" sz="195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8001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s-ES_tradnl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JNI</a:t>
            </a: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A45F9D9-F1E5-DFE8-629B-2AA80A97E406}"/>
              </a:ext>
            </a:extLst>
          </p:cNvPr>
          <p:cNvSpPr/>
          <p:nvPr/>
        </p:nvSpPr>
        <p:spPr>
          <a:xfrm>
            <a:off x="892762" y="5310169"/>
            <a:ext cx="8054014" cy="805815"/>
          </a:xfrm>
          <a:prstGeom prst="rect">
            <a:avLst/>
          </a:prstGeom>
          <a:solidFill>
            <a:schemeClr val="bg1">
              <a:alpha val="15996"/>
            </a:schemeClr>
          </a:solidFill>
          <a:ln/>
        </p:spPr>
        <p:txBody>
          <a:bodyPr wrap="square" lIns="0" tIns="0" rIns="0" bIns="0" rtlCol="0" anchor="ctr"/>
          <a:lstStyle/>
          <a:p>
            <a:pPr marL="457200" algn="l">
              <a:lnSpc>
                <a:spcPts val="3150"/>
              </a:lnSpc>
              <a:buNone/>
            </a:pPr>
            <a:r>
              <a:rPr lang="es-ES_tradnl" sz="19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Threads</a:t>
            </a:r>
            <a:r>
              <a:rPr lang="es-ES_tradnl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 Java</a:t>
            </a: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97661B80-9069-95AD-5D72-B4FC63BFE598}"/>
              </a:ext>
            </a:extLst>
          </p:cNvPr>
          <p:cNvSpPr/>
          <p:nvPr/>
        </p:nvSpPr>
        <p:spPr>
          <a:xfrm>
            <a:off x="904460" y="6140796"/>
            <a:ext cx="12715667" cy="805815"/>
          </a:xfrm>
          <a:prstGeom prst="rect">
            <a:avLst/>
          </a:prstGeom>
          <a:solidFill>
            <a:srgbClr val="0A081B">
              <a:alpha val="15996"/>
            </a:srgbClr>
          </a:solidFill>
          <a:ln/>
        </p:spPr>
        <p:txBody>
          <a:bodyPr wrap="square" lIns="0" tIns="0" rIns="0" bIns="0" rtlCol="0" anchor="ctr"/>
          <a:lstStyle/>
          <a:p>
            <a:pPr marL="457200" algn="l">
              <a:lnSpc>
                <a:spcPts val="3150"/>
              </a:lnSpc>
              <a:buNone/>
            </a:pPr>
            <a:r>
              <a:rPr lang="es-ES_tradnl" sz="19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Garbage</a:t>
            </a:r>
            <a:r>
              <a:rPr lang="es-ES_tradnl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s-ES_tradnl" sz="19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collection</a:t>
            </a:r>
            <a:endParaRPr lang="es-ES_tradnl" sz="195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791DEAD1-4EFB-68A2-6628-378B15BE0B10}"/>
              </a:ext>
            </a:extLst>
          </p:cNvPr>
          <p:cNvSpPr/>
          <p:nvPr/>
        </p:nvSpPr>
        <p:spPr>
          <a:xfrm>
            <a:off x="881059" y="6946611"/>
            <a:ext cx="8054014" cy="805815"/>
          </a:xfrm>
          <a:prstGeom prst="rect">
            <a:avLst/>
          </a:prstGeom>
          <a:solidFill>
            <a:schemeClr val="bg1">
              <a:alpha val="15996"/>
            </a:schemeClr>
          </a:solidFill>
          <a:ln/>
        </p:spPr>
        <p:txBody>
          <a:bodyPr wrap="square" lIns="0" tIns="0" rIns="0" bIns="0" rtlCol="0" anchor="ctr"/>
          <a:lstStyle/>
          <a:p>
            <a:pPr marL="457200" algn="l">
              <a:lnSpc>
                <a:spcPts val="3150"/>
              </a:lnSpc>
              <a:buNone/>
            </a:pPr>
            <a:r>
              <a:rPr lang="es-ES_tradnl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Referencias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E9115-0AAE-0D5B-5AC8-2A66E0266CA7}"/>
              </a:ext>
            </a:extLst>
          </p:cNvPr>
          <p:cNvSpPr/>
          <p:nvPr/>
        </p:nvSpPr>
        <p:spPr>
          <a:xfrm>
            <a:off x="9024732" y="1466392"/>
            <a:ext cx="66256" cy="6309983"/>
          </a:xfrm>
          <a:prstGeom prst="rect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7B07B2C-3084-7BC1-D967-AD114309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646" y="1492896"/>
            <a:ext cx="4451222" cy="625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C8AB1-7A18-0844-B0E2-D54E1E9AA35F}"/>
              </a:ext>
            </a:extLst>
          </p:cNvPr>
          <p:cNvSpPr/>
          <p:nvPr/>
        </p:nvSpPr>
        <p:spPr>
          <a:xfrm>
            <a:off x="9102646" y="1466392"/>
            <a:ext cx="4494083" cy="6309983"/>
          </a:xfrm>
          <a:prstGeom prst="rect">
            <a:avLst/>
          </a:prstGeom>
          <a:solidFill>
            <a:schemeClr val="tx1">
              <a:alpha val="3196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3B12CE5-3AE9-4A97-35F0-9EEF0016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5CFD3A5-151A-A205-6C17-879C30FC67CB}"/>
              </a:ext>
            </a:extLst>
          </p:cNvPr>
          <p:cNvSpPr/>
          <p:nvPr/>
        </p:nvSpPr>
        <p:spPr>
          <a:xfrm>
            <a:off x="0" y="76175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B8BCDA51-486F-34BB-6382-9C046BCA75FD}"/>
              </a:ext>
            </a:extLst>
          </p:cNvPr>
          <p:cNvSpPr/>
          <p:nvPr/>
        </p:nvSpPr>
        <p:spPr>
          <a:xfrm>
            <a:off x="839152" y="659368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8F8F8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Modelo Clásico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678355C-FBA5-29DE-EF84-C1292D92FA3B}"/>
              </a:ext>
            </a:extLst>
          </p:cNvPr>
          <p:cNvSpPr/>
          <p:nvPr/>
        </p:nvSpPr>
        <p:spPr>
          <a:xfrm>
            <a:off x="839152" y="937974"/>
            <a:ext cx="6280785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Hilos de Plataforma </a:t>
            </a:r>
            <a:r>
              <a:rPr lang="en-US" sz="2700" b="1" dirty="0">
                <a:solidFill>
                  <a:schemeClr val="bg1">
                    <a:lumMod val="7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(Platform Threads)</a:t>
            </a:r>
            <a:endParaRPr lang="en-US" sz="27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102E68-8F3D-F2B9-C78A-D19FD0DE6F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4" t="7647" r="3365" b="8463"/>
          <a:stretch>
            <a:fillRect/>
          </a:stretch>
        </p:blipFill>
        <p:spPr>
          <a:xfrm>
            <a:off x="2570797" y="1433154"/>
            <a:ext cx="9373553" cy="6422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A4E2C-6A4B-A451-D26D-AD5B9CFB0E91}"/>
              </a:ext>
            </a:extLst>
          </p:cNvPr>
          <p:cNvSpPr txBox="1"/>
          <p:nvPr/>
        </p:nvSpPr>
        <p:spPr>
          <a:xfrm>
            <a:off x="2570797" y="7855531"/>
            <a:ext cx="1118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Imagen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extraída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 de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: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https://medium.com/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 Autor Taras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Ivashchuk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886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0BF7D24-2BF3-B503-D464-28EB4334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A341822-3765-7F1C-CCAE-8746BFC1124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07B78013-C6FC-DC3C-8E07-88CFC77EDECA}"/>
              </a:ext>
            </a:extLst>
          </p:cNvPr>
          <p:cNvSpPr/>
          <p:nvPr/>
        </p:nvSpPr>
        <p:spPr>
          <a:xfrm>
            <a:off x="839152" y="659368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8F8F8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Nuevo </a:t>
            </a:r>
            <a:r>
              <a:rPr lang="en-US" sz="1350" b="1" dirty="0" err="1">
                <a:solidFill>
                  <a:srgbClr val="8F8F8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Paradigma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C67CE73-D6DC-C136-9DA6-57AD6CB57765}"/>
              </a:ext>
            </a:extLst>
          </p:cNvPr>
          <p:cNvSpPr/>
          <p:nvPr/>
        </p:nvSpPr>
        <p:spPr>
          <a:xfrm>
            <a:off x="839152" y="937974"/>
            <a:ext cx="6280785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Hilos de </a:t>
            </a:r>
            <a:r>
              <a:rPr lang="en-US" sz="27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Virtuales</a:t>
            </a: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700" b="1" dirty="0">
                <a:solidFill>
                  <a:schemeClr val="bg1">
                    <a:lumMod val="7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(Virtual Threads)</a:t>
            </a:r>
            <a:endParaRPr lang="en-US" sz="2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370B4D7-8E55-2514-75E7-EB511B68D451}"/>
              </a:ext>
            </a:extLst>
          </p:cNvPr>
          <p:cNvSpPr/>
          <p:nvPr/>
        </p:nvSpPr>
        <p:spPr>
          <a:xfrm>
            <a:off x="839152" y="1604605"/>
            <a:ext cx="1295209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modelo de </a:t>
            </a:r>
            <a:r>
              <a:rPr lang="en-US" sz="15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hilos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5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virtuales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(Project Loom)</a:t>
            </a:r>
            <a:endParaRPr lang="en-US" sz="15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29F2F815-D891-59C9-2CFB-D6B1EDB93ED7}"/>
              </a:ext>
            </a:extLst>
          </p:cNvPr>
          <p:cNvSpPr/>
          <p:nvPr/>
        </p:nvSpPr>
        <p:spPr>
          <a:xfrm>
            <a:off x="839152" y="2091452"/>
            <a:ext cx="12952095" cy="935117"/>
          </a:xfrm>
          <a:prstGeom prst="roundRect">
            <a:avLst>
              <a:gd name="adj" fmla="val 2500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387237FF-BCB8-D118-A40F-F004C59A510B}"/>
              </a:ext>
            </a:extLst>
          </p:cNvPr>
          <p:cNvSpPr/>
          <p:nvPr/>
        </p:nvSpPr>
        <p:spPr>
          <a:xfrm>
            <a:off x="862012" y="2114312"/>
            <a:ext cx="623411" cy="889397"/>
          </a:xfrm>
          <a:prstGeom prst="roundRect">
            <a:avLst>
              <a:gd name="adj" fmla="val 33100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82F1BCE3-84EC-A2DB-3885-69CC08622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179" y="2442091"/>
            <a:ext cx="233720" cy="233720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5CAE5A2E-5B8B-701A-8944-5D1897C2BEFB}"/>
              </a:ext>
            </a:extLst>
          </p:cNvPr>
          <p:cNvSpPr/>
          <p:nvPr/>
        </p:nvSpPr>
        <p:spPr>
          <a:xfrm>
            <a:off x="1641277" y="2270165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Modelo</a:t>
            </a: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M:N</a:t>
            </a:r>
            <a:endParaRPr lang="en-US" sz="13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03A002F-868A-C515-F233-79F73EDD15E1}"/>
              </a:ext>
            </a:extLst>
          </p:cNvPr>
          <p:cNvSpPr/>
          <p:nvPr/>
        </p:nvSpPr>
        <p:spPr>
          <a:xfrm>
            <a:off x="1641277" y="2579965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95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Millones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Hilos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Virtuales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(VT) son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gestionados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por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pocos</a:t>
            </a:r>
            <a:endParaRPr lang="en-US" sz="12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F789394-CBD6-B707-4F89-A6C86C2AA3E5}"/>
              </a:ext>
            </a:extLst>
          </p:cNvPr>
          <p:cNvSpPr/>
          <p:nvPr/>
        </p:nvSpPr>
        <p:spPr>
          <a:xfrm>
            <a:off x="839152" y="3182422"/>
            <a:ext cx="12952095" cy="1563172"/>
          </a:xfrm>
          <a:prstGeom prst="roundRect">
            <a:avLst>
              <a:gd name="adj" fmla="val 14956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8EDD9A65-CEB8-20EB-B1CA-83A599F66215}"/>
              </a:ext>
            </a:extLst>
          </p:cNvPr>
          <p:cNvSpPr/>
          <p:nvPr/>
        </p:nvSpPr>
        <p:spPr>
          <a:xfrm>
            <a:off x="862012" y="3205282"/>
            <a:ext cx="623411" cy="1517452"/>
          </a:xfrm>
          <a:prstGeom prst="roundRect">
            <a:avLst>
              <a:gd name="adj" fmla="val 33100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0177F01F-F8D7-AE18-F237-BAEF75C5A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179" y="3847028"/>
            <a:ext cx="233720" cy="233720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658811B8-8074-802C-7C89-488230D2C86C}"/>
              </a:ext>
            </a:extLst>
          </p:cNvPr>
          <p:cNvSpPr/>
          <p:nvPr/>
        </p:nvSpPr>
        <p:spPr>
          <a:xfrm>
            <a:off x="1641277" y="3361134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La </a:t>
            </a:r>
            <a:r>
              <a:rPr lang="en-US" sz="13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ventaja</a:t>
            </a:r>
            <a:endParaRPr lang="en-US" sz="13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84A88072-55D1-11F6-B7EB-D0FDEBBEA56D}"/>
              </a:ext>
            </a:extLst>
          </p:cNvPr>
          <p:cNvSpPr/>
          <p:nvPr/>
        </p:nvSpPr>
        <p:spPr>
          <a:xfrm>
            <a:off x="1641277" y="3670935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</a:t>
            </a:r>
            <a:r>
              <a:rPr lang="en-US" sz="1200" b="1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hilos</a:t>
            </a: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b="1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virtuales</a:t>
            </a: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son </a:t>
            </a:r>
            <a:r>
              <a:rPr lang="en-US" sz="1200" b="1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abundantes</a:t>
            </a: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y </a:t>
            </a:r>
            <a:r>
              <a:rPr lang="en-US" sz="1200" b="1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ligeros</a:t>
            </a: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3A8201F5-80C9-D69A-C79E-94353EBEA5E3}"/>
              </a:ext>
            </a:extLst>
          </p:cNvPr>
          <p:cNvSpPr/>
          <p:nvPr/>
        </p:nvSpPr>
        <p:spPr>
          <a:xfrm>
            <a:off x="1641277" y="4013716"/>
            <a:ext cx="11971258" cy="631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200" b="1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Ligeros</a:t>
            </a: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Son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objetos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i="1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ligeros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Heap.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Pesan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KBs.</a:t>
            </a:r>
            <a:endParaRPr lang="en-US" sz="12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9BD639F5-4C6E-A5DA-7090-6E809B60A5F1}"/>
              </a:ext>
            </a:extLst>
          </p:cNvPr>
          <p:cNvSpPr/>
          <p:nvPr/>
        </p:nvSpPr>
        <p:spPr>
          <a:xfrm>
            <a:off x="1641277" y="4317563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Abundantes</a:t>
            </a: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la JVM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puede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manejar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millones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hilos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 un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tamaño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mucho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menor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que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hilos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tradicionales</a:t>
            </a:r>
            <a:endParaRPr lang="en-US" sz="1200" dirty="0"/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4BA8B302-66DD-1DB9-00CB-5B3012857561}"/>
              </a:ext>
            </a:extLst>
          </p:cNvPr>
          <p:cNvSpPr/>
          <p:nvPr/>
        </p:nvSpPr>
        <p:spPr>
          <a:xfrm>
            <a:off x="839152" y="4901446"/>
            <a:ext cx="12952095" cy="1259324"/>
          </a:xfrm>
          <a:prstGeom prst="roundRect">
            <a:avLst>
              <a:gd name="adj" fmla="val 1856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6337BC28-A4EF-9A08-332C-B90F21B64018}"/>
              </a:ext>
            </a:extLst>
          </p:cNvPr>
          <p:cNvSpPr/>
          <p:nvPr/>
        </p:nvSpPr>
        <p:spPr>
          <a:xfrm>
            <a:off x="862012" y="4924306"/>
            <a:ext cx="623411" cy="1213604"/>
          </a:xfrm>
          <a:prstGeom prst="roundRect">
            <a:avLst>
              <a:gd name="adj" fmla="val 33100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B8846F6-E59A-F4F7-0426-02224C59A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179" y="5414129"/>
            <a:ext cx="233720" cy="233720"/>
          </a:xfrm>
          <a:prstGeom prst="rect">
            <a:avLst/>
          </a:prstGeom>
        </p:spPr>
      </p:pic>
      <p:sp>
        <p:nvSpPr>
          <p:cNvPr id="20" name="Text 15">
            <a:extLst>
              <a:ext uri="{FF2B5EF4-FFF2-40B4-BE49-F238E27FC236}">
                <a16:creationId xmlns:a16="http://schemas.microsoft.com/office/drawing/2014/main" id="{963F7C4D-AAA8-D3AC-09A9-7192B8463E7D}"/>
              </a:ext>
            </a:extLst>
          </p:cNvPr>
          <p:cNvSpPr/>
          <p:nvPr/>
        </p:nvSpPr>
        <p:spPr>
          <a:xfrm>
            <a:off x="1641277" y="5080159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 Consecuencia</a:t>
            </a:r>
            <a:endParaRPr lang="en-US" sz="1350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93DE3E52-CD3E-231F-D615-F5C16FA57916}"/>
              </a:ext>
            </a:extLst>
          </p:cNvPr>
          <p:cNvSpPr/>
          <p:nvPr/>
        </p:nvSpPr>
        <p:spPr>
          <a:xfrm>
            <a:off x="1641277" y="5389959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Modelo "Thread-Per-Request" Escala.</a:t>
            </a:r>
            <a:endParaRPr lang="en-US" sz="1200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D56545A9-0712-B8D4-1A4F-0F35812F8C04}"/>
              </a:ext>
            </a:extLst>
          </p:cNvPr>
          <p:cNvSpPr/>
          <p:nvPr/>
        </p:nvSpPr>
        <p:spPr>
          <a:xfrm>
            <a:off x="1641277" y="5732740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tu servidor (Tomcat, Jetty) asigna un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hilo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virtual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por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cada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petición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HTTP,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puede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manejar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más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peticiones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concurrentes antes de colapsar.</a:t>
            </a:r>
            <a:endParaRPr lang="en-US" sz="1200" dirty="0"/>
          </a:p>
        </p:txBody>
      </p:sp>
      <p:sp>
        <p:nvSpPr>
          <p:cNvPr id="23" name="Shape 18">
            <a:extLst>
              <a:ext uri="{FF2B5EF4-FFF2-40B4-BE49-F238E27FC236}">
                <a16:creationId xmlns:a16="http://schemas.microsoft.com/office/drawing/2014/main" id="{86495A73-0C04-1D08-7F95-68A7504D6087}"/>
              </a:ext>
            </a:extLst>
          </p:cNvPr>
          <p:cNvSpPr/>
          <p:nvPr/>
        </p:nvSpPr>
        <p:spPr>
          <a:xfrm>
            <a:off x="839152" y="6316622"/>
            <a:ext cx="12952095" cy="1441029"/>
          </a:xfrm>
          <a:prstGeom prst="roundRect">
            <a:avLst>
              <a:gd name="adj" fmla="val 18564"/>
            </a:avLst>
          </a:prstGeom>
          <a:solidFill>
            <a:srgbClr val="0A081B">
              <a:alpha val="75000"/>
            </a:srgbClr>
          </a:solidFill>
          <a:ln w="25400">
            <a:solidFill>
              <a:schemeClr val="accent1">
                <a:lumMod val="50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9">
            <a:extLst>
              <a:ext uri="{FF2B5EF4-FFF2-40B4-BE49-F238E27FC236}">
                <a16:creationId xmlns:a16="http://schemas.microsoft.com/office/drawing/2014/main" id="{EE747CB1-733A-5DCD-7A2A-20937CDF2699}"/>
              </a:ext>
            </a:extLst>
          </p:cNvPr>
          <p:cNvSpPr/>
          <p:nvPr/>
        </p:nvSpPr>
        <p:spPr>
          <a:xfrm>
            <a:off x="862012" y="6339483"/>
            <a:ext cx="623411" cy="1418168"/>
          </a:xfrm>
          <a:prstGeom prst="roundRect">
            <a:avLst>
              <a:gd name="adj" fmla="val 33100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E41C9CC9-1F97-53F1-4BFA-94D918EAE3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179" y="6920276"/>
            <a:ext cx="233720" cy="233720"/>
          </a:xfrm>
          <a:prstGeom prst="rect">
            <a:avLst/>
          </a:prstGeom>
        </p:spPr>
      </p:pic>
      <p:sp>
        <p:nvSpPr>
          <p:cNvPr id="26" name="Text 20">
            <a:extLst>
              <a:ext uri="{FF2B5EF4-FFF2-40B4-BE49-F238E27FC236}">
                <a16:creationId xmlns:a16="http://schemas.microsoft.com/office/drawing/2014/main" id="{46365F6A-08C0-1364-D3D1-B6F6F9B219FB}"/>
              </a:ext>
            </a:extLst>
          </p:cNvPr>
          <p:cNvSpPr/>
          <p:nvPr/>
        </p:nvSpPr>
        <p:spPr>
          <a:xfrm>
            <a:off x="1641277" y="6495336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Mejoras</a:t>
            </a: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**</a:t>
            </a:r>
            <a:endParaRPr lang="en-US" sz="1350" dirty="0"/>
          </a:p>
        </p:txBody>
      </p:sp>
      <p:sp>
        <p:nvSpPr>
          <p:cNvPr id="27" name="Text 21">
            <a:extLst>
              <a:ext uri="{FF2B5EF4-FFF2-40B4-BE49-F238E27FC236}">
                <a16:creationId xmlns:a16="http://schemas.microsoft.com/office/drawing/2014/main" id="{EEDCD40D-395F-B0BC-5F4C-533AD04CBB8B}"/>
              </a:ext>
            </a:extLst>
          </p:cNvPr>
          <p:cNvSpPr/>
          <p:nvPr/>
        </p:nvSpPr>
        <p:spPr>
          <a:xfrm>
            <a:off x="1641277" y="6805136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Evita </a:t>
            </a:r>
            <a:r>
              <a:rPr lang="en-US" sz="1200" b="1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bloqueos</a:t>
            </a:r>
            <a:endParaRPr lang="en-US" sz="1200" dirty="0"/>
          </a:p>
        </p:txBody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9DDD8170-FBBA-7280-3CD8-65515BB13395}"/>
              </a:ext>
            </a:extLst>
          </p:cNvPr>
          <p:cNvSpPr/>
          <p:nvPr/>
        </p:nvSpPr>
        <p:spPr>
          <a:xfrm>
            <a:off x="1641277" y="7147917"/>
            <a:ext cx="1197125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Cuando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un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hilo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virtual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ejecuta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una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operación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bloqueante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,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éste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se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desmonta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y se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almacena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en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el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Heap,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liberando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el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Hilo de Plataforma para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que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se monte un nuevo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hilo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virtual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en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él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.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Esto es lo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que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se llama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montaje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y </a:t>
            </a:r>
            <a:r>
              <a:rPr lang="en-US" sz="1200" dirty="0" err="1">
                <a:solidFill>
                  <a:srgbClr val="E0E4E6"/>
                </a:solidFill>
                <a:latin typeface="Barlow" pitchFamily="34" charset="0"/>
              </a:rPr>
              <a:t>desmontaje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510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702F0EF-A34D-7C77-D82D-E8BB5601F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47C027-A55A-1EA8-86A0-0EF22375F74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381DCDC-5379-B87A-ADAD-7D5203D9D1CB}"/>
              </a:ext>
            </a:extLst>
          </p:cNvPr>
          <p:cNvSpPr/>
          <p:nvPr/>
        </p:nvSpPr>
        <p:spPr>
          <a:xfrm>
            <a:off x="839152" y="659368"/>
            <a:ext cx="173164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8F8F8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Modelo Clásico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D1FB4E4-D0C0-D196-791C-FE12B4DD8C10}"/>
              </a:ext>
            </a:extLst>
          </p:cNvPr>
          <p:cNvSpPr/>
          <p:nvPr/>
        </p:nvSpPr>
        <p:spPr>
          <a:xfrm>
            <a:off x="839152" y="937974"/>
            <a:ext cx="6280785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Hilos de </a:t>
            </a:r>
            <a:r>
              <a:rPr lang="en-US" sz="27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Virtuales</a:t>
            </a: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700" b="1" dirty="0">
                <a:solidFill>
                  <a:schemeClr val="bg1">
                    <a:lumMod val="7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(Virtual Threads)</a:t>
            </a:r>
            <a:endParaRPr lang="en-US" sz="27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3BEE-1E6D-12DF-0667-28F88975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5" t="6800" r="3713" b="8124"/>
          <a:stretch>
            <a:fillRect/>
          </a:stretch>
        </p:blipFill>
        <p:spPr>
          <a:xfrm>
            <a:off x="2542223" y="1433154"/>
            <a:ext cx="9824284" cy="6422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A5251-54D1-822E-43B3-9C51078F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455" y="227568"/>
            <a:ext cx="794326" cy="794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193B6-FD64-6B9F-CB59-4B27FF4CEF26}"/>
              </a:ext>
            </a:extLst>
          </p:cNvPr>
          <p:cNvSpPr txBox="1"/>
          <p:nvPr/>
        </p:nvSpPr>
        <p:spPr>
          <a:xfrm>
            <a:off x="2570797" y="7855531"/>
            <a:ext cx="1118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Imagen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extraída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 de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: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https://medium.com/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 Autor Taras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Ivashchuk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879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2FE13F-1B52-7B9D-238A-CE8D7A2330D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878" y="0"/>
            <a:ext cx="527952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045" y="542687"/>
            <a:ext cx="628459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Garbage Collection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71540" y="1591684"/>
            <a:ext cx="7030485" cy="250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b="1" dirty="0">
                <a:solidFill>
                  <a:schemeClr val="bg1">
                    <a:lumMod val="85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gestión automática de memoria del Heap</a:t>
            </a: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</a:p>
          <a:p>
            <a:pPr marL="0" indent="0" algn="l">
              <a:lnSpc>
                <a:spcPts val="3950"/>
              </a:lnSpc>
              <a:buNone/>
            </a:pPr>
            <a:endParaRPr lang="en-US" sz="245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641350" indent="-406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Forma de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gestión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automática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de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memoria</a:t>
            </a:r>
            <a:endParaRPr lang="en-US" sz="1600" dirty="0">
              <a:solidFill>
                <a:srgbClr val="E0E0E0"/>
              </a:solidFill>
              <a:latin typeface="Roboto" panose="02000000000000000000" pitchFamily="2" charset="0"/>
            </a:endParaRPr>
          </a:p>
          <a:p>
            <a:pPr marL="641350" indent="-4064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E0E0E0"/>
              </a:solidFill>
              <a:latin typeface="Roboto" panose="02000000000000000000" pitchFamily="2" charset="0"/>
            </a:endParaRPr>
          </a:p>
          <a:p>
            <a:pPr marL="641350" indent="-4064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Identifica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y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recupera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memoria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ya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no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usada</a:t>
            </a:r>
            <a:endParaRPr lang="en-US" sz="1600" dirty="0">
              <a:solidFill>
                <a:srgbClr val="E0E0E0"/>
              </a:solidFill>
              <a:latin typeface="Roboto" panose="02000000000000000000" pitchFamily="2" charset="0"/>
            </a:endParaRPr>
          </a:p>
          <a:p>
            <a:pPr marL="641350" indent="-4064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E0E0E0"/>
              </a:solidFill>
              <a:latin typeface="Roboto" panose="02000000000000000000" pitchFamily="2" charset="0"/>
            </a:endParaRPr>
          </a:p>
          <a:p>
            <a:pPr marL="641350" indent="-4064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Asegura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un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uso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eficiente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de la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memoria</a:t>
            </a:r>
            <a:endParaRPr lang="en-US" sz="1600" dirty="0">
              <a:solidFill>
                <a:srgbClr val="E0E0E0"/>
              </a:solidFill>
              <a:latin typeface="Roboto" panose="02000000000000000000" pitchFamily="2" charset="0"/>
            </a:endParaRPr>
          </a:p>
          <a:p>
            <a:pPr marL="641350" indent="-4064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E0E0E0"/>
              </a:solidFill>
              <a:latin typeface="Roboto" panose="02000000000000000000" pitchFamily="2" charset="0"/>
            </a:endParaRPr>
          </a:p>
          <a:p>
            <a:pPr marL="641350" indent="-406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Libera al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usuario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de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gestionar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la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memoria</a:t>
            </a:r>
            <a:r>
              <a:rPr lang="en-US" sz="1600" dirty="0">
                <a:solidFill>
                  <a:srgbClr val="E0E0E0"/>
                </a:solidFill>
                <a:latin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E0E0E0"/>
                </a:solidFill>
                <a:latin typeface="Roboto" panose="02000000000000000000" pitchFamily="2" charset="0"/>
              </a:rPr>
              <a:t>manualmente</a:t>
            </a:r>
            <a:endParaRPr lang="en-US" sz="1600" dirty="0">
              <a:solidFill>
                <a:srgbClr val="E0E0E0"/>
              </a:solidFill>
              <a:latin typeface="Roboto" panose="02000000000000000000" pitchFamily="2" charset="0"/>
            </a:endParaRPr>
          </a:p>
          <a:p>
            <a:pPr marL="342900" indent="-342900" algn="l">
              <a:lnSpc>
                <a:spcPts val="3950"/>
              </a:lnSpc>
              <a:buFont typeface="Arial" panose="020B0604020202020204" pitchFamily="34" charset="0"/>
              <a:buChar char="•"/>
            </a:pPr>
            <a:endParaRPr lang="en-US" sz="2450" dirty="0"/>
          </a:p>
        </p:txBody>
      </p:sp>
      <p:sp>
        <p:nvSpPr>
          <p:cNvPr id="6" name="Shape 3"/>
          <p:cNvSpPr/>
          <p:nvPr/>
        </p:nvSpPr>
        <p:spPr>
          <a:xfrm>
            <a:off x="881063" y="4533738"/>
            <a:ext cx="6284595" cy="39053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81062" y="4931494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¿Qué es "Basura"?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881062" y="5497700"/>
            <a:ext cx="727233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objeto en el Heap al que </a:t>
            </a:r>
            <a:r>
              <a:rPr lang="en-US" sz="19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nadie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apunta.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81062" y="6019702"/>
            <a:ext cx="727233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 no se puede alcanzar desde un </a:t>
            </a: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"GC Root"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(variables en el Stack, variables static), es basura.</a:t>
            </a:r>
            <a:endParaRPr lang="en-US" sz="19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C1F452-3189-8F5E-0CE2-B109C9258F74}"/>
              </a:ext>
            </a:extLst>
          </p:cNvPr>
          <p:cNvSpPr/>
          <p:nvPr/>
        </p:nvSpPr>
        <p:spPr>
          <a:xfrm>
            <a:off x="9350878" y="0"/>
            <a:ext cx="5279522" cy="8229600"/>
          </a:xfrm>
          <a:prstGeom prst="rect">
            <a:avLst/>
          </a:prstGeom>
          <a:solidFill>
            <a:schemeClr val="dk1">
              <a:alpha val="91769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FF207C2-F259-3EFF-32BA-B9ED799FD5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447"/>
          <a:stretch>
            <a:fillRect/>
          </a:stretch>
        </p:blipFill>
        <p:spPr>
          <a:xfrm>
            <a:off x="9990750" y="639467"/>
            <a:ext cx="3868110" cy="2243459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B529AB-4B3F-9386-F1EC-D6DBB3F378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306" r="33142"/>
          <a:stretch>
            <a:fillRect/>
          </a:stretch>
        </p:blipFill>
        <p:spPr>
          <a:xfrm>
            <a:off x="9990750" y="3059221"/>
            <a:ext cx="3868110" cy="2243459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2317CE-168D-1E0E-24C5-08C7BE6E77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47"/>
          <a:stretch>
            <a:fillRect/>
          </a:stretch>
        </p:blipFill>
        <p:spPr>
          <a:xfrm>
            <a:off x="9990749" y="5478975"/>
            <a:ext cx="3868111" cy="2243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C43870-7859-FFC4-3FE1-BE48E0DF3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B52BB45-BA21-FB4C-74C8-1C5761F16F6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42849D3-2861-8A01-46F6-B52C4ECE9DD9}"/>
              </a:ext>
            </a:extLst>
          </p:cNvPr>
          <p:cNvSpPr/>
          <p:nvPr/>
        </p:nvSpPr>
        <p:spPr>
          <a:xfrm>
            <a:off x="878681" y="690801"/>
            <a:ext cx="4947047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Proceso: </a:t>
            </a:r>
            <a:r>
              <a:rPr lang="en-US" sz="35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 &amp; Sweep</a:t>
            </a:r>
            <a:endParaRPr lang="en-US" sz="35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708052D-D004-9B7A-AFCF-79A37CDA38F8}"/>
              </a:ext>
            </a:extLst>
          </p:cNvPr>
          <p:cNvSpPr/>
          <p:nvPr/>
        </p:nvSpPr>
        <p:spPr>
          <a:xfrm>
            <a:off x="878681" y="1248728"/>
            <a:ext cx="12873038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Marcar y Limpiar (Simplificado)</a:t>
            </a:r>
            <a:endParaRPr lang="en-US" sz="19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77A4446-8522-67F0-28F7-9CF6716A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876307"/>
            <a:ext cx="6436519" cy="803315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BCCC4348-3190-002E-41B1-4688B3632701}"/>
              </a:ext>
            </a:extLst>
          </p:cNvPr>
          <p:cNvSpPr/>
          <p:nvPr/>
        </p:nvSpPr>
        <p:spPr>
          <a:xfrm>
            <a:off x="1079421" y="2880361"/>
            <a:ext cx="2231708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 (Marcar)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6EC5AB7-AB24-3315-5494-7856159F3FB1}"/>
              </a:ext>
            </a:extLst>
          </p:cNvPr>
          <p:cNvSpPr/>
          <p:nvPr/>
        </p:nvSpPr>
        <p:spPr>
          <a:xfrm>
            <a:off x="1079421" y="3279697"/>
            <a:ext cx="6035040" cy="1063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550" dirty="0">
                <a:solidFill>
                  <a:schemeClr val="bg1">
                    <a:lumMod val="85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GC empieza en los "GC Roots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y se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recorren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los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objetos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alcanzables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marcándolos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como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“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uso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”. 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Cada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objeto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alcanzable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se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marca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para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indicar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que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no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debe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ser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eliminado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08E02B9F-39AF-2AD1-01D4-E251A392E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76307"/>
            <a:ext cx="6436519" cy="803315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06724037-A7C8-4C78-39A4-AFC2F2741839}"/>
              </a:ext>
            </a:extLst>
          </p:cNvPr>
          <p:cNvSpPr/>
          <p:nvPr/>
        </p:nvSpPr>
        <p:spPr>
          <a:xfrm>
            <a:off x="7515939" y="2880361"/>
            <a:ext cx="2231708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Sweep (Limpiar)</a:t>
            </a:r>
            <a:endParaRPr lang="en-US" sz="17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B720A6D-11D8-DCD4-FF18-00FDD5D36559}"/>
              </a:ext>
            </a:extLst>
          </p:cNvPr>
          <p:cNvSpPr/>
          <p:nvPr/>
        </p:nvSpPr>
        <p:spPr>
          <a:xfrm>
            <a:off x="7515939" y="3279696"/>
            <a:ext cx="6035040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GC recorre </a:t>
            </a:r>
            <a:r>
              <a:rPr lang="en-US" sz="15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todo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el Heap y elimina cualquier objeto que </a:t>
            </a:r>
            <a:r>
              <a:rPr lang="en-US" sz="15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esté marcado como "vivo".</a:t>
            </a:r>
            <a:endParaRPr lang="en-US" sz="1550" dirty="0"/>
          </a:p>
        </p:txBody>
      </p:sp>
      <p:sp>
        <p:nvSpPr>
          <p:cNvPr id="40" name="Shape 19">
            <a:extLst>
              <a:ext uri="{FF2B5EF4-FFF2-40B4-BE49-F238E27FC236}">
                <a16:creationId xmlns:a16="http://schemas.microsoft.com/office/drawing/2014/main" id="{A4C3D669-25FF-AD0E-27EA-E4A9DB17F01C}"/>
              </a:ext>
            </a:extLst>
          </p:cNvPr>
          <p:cNvSpPr/>
          <p:nvPr/>
        </p:nvSpPr>
        <p:spPr>
          <a:xfrm>
            <a:off x="878681" y="4762397"/>
            <a:ext cx="7260795" cy="2776402"/>
          </a:xfrm>
          <a:prstGeom prst="roundRect">
            <a:avLst>
              <a:gd name="adj" fmla="val 25644"/>
            </a:avLst>
          </a:pr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en-US" dirty="0"/>
          </a:p>
        </p:txBody>
      </p:sp>
      <p:pic>
        <p:nvPicPr>
          <p:cNvPr id="41" name="Image 3" descr="preencoded.png">
            <a:extLst>
              <a:ext uri="{FF2B5EF4-FFF2-40B4-BE49-F238E27FC236}">
                <a16:creationId xmlns:a16="http://schemas.microsoft.com/office/drawing/2014/main" id="{38304B31-C841-0403-681A-0B3164B8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421" y="5870530"/>
            <a:ext cx="387041" cy="418758"/>
          </a:xfrm>
          <a:prstGeom prst="rect">
            <a:avLst/>
          </a:prstGeom>
        </p:spPr>
      </p:pic>
      <p:sp>
        <p:nvSpPr>
          <p:cNvPr id="42" name="Text 20">
            <a:extLst>
              <a:ext uri="{FF2B5EF4-FFF2-40B4-BE49-F238E27FC236}">
                <a16:creationId xmlns:a16="http://schemas.microsoft.com/office/drawing/2014/main" id="{4633A2E4-8404-5DD5-BA8D-B5B136D9AFE5}"/>
              </a:ext>
            </a:extLst>
          </p:cNvPr>
          <p:cNvSpPr/>
          <p:nvPr/>
        </p:nvSpPr>
        <p:spPr>
          <a:xfrm>
            <a:off x="1655921" y="5144187"/>
            <a:ext cx="6827679" cy="2076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¿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Qué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son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los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Roots?</a:t>
            </a: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Barlow" pitchFamily="2" charset="77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Son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objetos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especiales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que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siempre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se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consideran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"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vivos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":</a:t>
            </a:r>
            <a:b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  <a:latin typeface="Barlow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Variables locales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en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la pila de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los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hilos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en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ejecución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Parámetros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de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métodos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activos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Objetos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estáticos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referenciados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por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clases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Referencias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JNI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en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entornos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nativos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59671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5B78DB8-75D1-8623-50C9-17D0D27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D0FC0EA-2FF1-E4A1-A265-B3474F9108C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9C3F997-B894-27DF-E5C0-C4C6793B24A5}"/>
              </a:ext>
            </a:extLst>
          </p:cNvPr>
          <p:cNvSpPr/>
          <p:nvPr/>
        </p:nvSpPr>
        <p:spPr>
          <a:xfrm>
            <a:off x="878681" y="690801"/>
            <a:ext cx="4947047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Proceso: </a:t>
            </a:r>
            <a:r>
              <a:rPr lang="en-US" sz="35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 &amp; Sweep</a:t>
            </a:r>
            <a:endParaRPr lang="en-US" sz="35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413C2C0-C655-C789-3D0F-66A0029A6EE0}"/>
              </a:ext>
            </a:extLst>
          </p:cNvPr>
          <p:cNvSpPr/>
          <p:nvPr/>
        </p:nvSpPr>
        <p:spPr>
          <a:xfrm>
            <a:off x="878681" y="1248728"/>
            <a:ext cx="12873038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Marcar y Limpiar (Simplificado)</a:t>
            </a:r>
            <a:endParaRPr lang="en-US" sz="195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99BD74-9696-737C-3F44-B6F5BBA63A0A}"/>
              </a:ext>
            </a:extLst>
          </p:cNvPr>
          <p:cNvGrpSpPr/>
          <p:nvPr/>
        </p:nvGrpSpPr>
        <p:grpSpPr>
          <a:xfrm>
            <a:off x="960699" y="1781720"/>
            <a:ext cx="12873037" cy="6200998"/>
            <a:chOff x="960699" y="1781720"/>
            <a:chExt cx="12873037" cy="6200998"/>
          </a:xfrm>
        </p:grpSpPr>
        <p:pic>
          <p:nvPicPr>
            <p:cNvPr id="4" name="Picture 2" descr="133.500+ Whiteboard Fotografías de stock, fotos e imágenes libres de  derechos - iStock | Pizarra, Blackboard, Teacher">
              <a:extLst>
                <a:ext uri="{FF2B5EF4-FFF2-40B4-BE49-F238E27FC236}">
                  <a16:creationId xmlns:a16="http://schemas.microsoft.com/office/drawing/2014/main" id="{C2E4DC40-9BD6-24FD-13FF-ED6DAB2B5F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1" t="9749" r="11546" b="14031"/>
            <a:stretch>
              <a:fillRect/>
            </a:stretch>
          </p:blipFill>
          <p:spPr bwMode="auto">
            <a:xfrm>
              <a:off x="960699" y="1781720"/>
              <a:ext cx="12873037" cy="620099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174893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9FEACB6-C499-19C2-D226-6FB072B95556}"/>
                </a:ext>
              </a:extLst>
            </p:cNvPr>
            <p:cNvSpPr/>
            <p:nvPr/>
          </p:nvSpPr>
          <p:spPr>
            <a:xfrm>
              <a:off x="1236247" y="2089916"/>
              <a:ext cx="12214365" cy="5553091"/>
            </a:xfrm>
            <a:prstGeom prst="roundRect">
              <a:avLst>
                <a:gd name="adj" fmla="val 130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D1B91EC-772B-5457-1ABF-69768C4E0079}"/>
              </a:ext>
            </a:extLst>
          </p:cNvPr>
          <p:cNvSpPr/>
          <p:nvPr/>
        </p:nvSpPr>
        <p:spPr>
          <a:xfrm>
            <a:off x="1697455" y="6349996"/>
            <a:ext cx="172434" cy="154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35EA8A-763F-689D-8304-A764A3C41034}"/>
              </a:ext>
            </a:extLst>
          </p:cNvPr>
          <p:cNvSpPr/>
          <p:nvPr/>
        </p:nvSpPr>
        <p:spPr>
          <a:xfrm>
            <a:off x="1697455" y="7082662"/>
            <a:ext cx="172434" cy="171788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0646FA-6A55-C0F3-816F-9626EB1F4289}"/>
              </a:ext>
            </a:extLst>
          </p:cNvPr>
          <p:cNvSpPr/>
          <p:nvPr/>
        </p:nvSpPr>
        <p:spPr>
          <a:xfrm>
            <a:off x="1697455" y="6576990"/>
            <a:ext cx="172434" cy="17324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B7ED37-B5DD-9890-267E-F691467D85C1}"/>
              </a:ext>
            </a:extLst>
          </p:cNvPr>
          <p:cNvSpPr/>
          <p:nvPr/>
        </p:nvSpPr>
        <p:spPr>
          <a:xfrm>
            <a:off x="1697455" y="6822750"/>
            <a:ext cx="172434" cy="17178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7F0D5D-1F4F-28E4-0D6E-A338C2AC76A7}"/>
              </a:ext>
            </a:extLst>
          </p:cNvPr>
          <p:cNvSpPr txBox="1"/>
          <p:nvPr/>
        </p:nvSpPr>
        <p:spPr>
          <a:xfrm>
            <a:off x="1869889" y="6257960"/>
            <a:ext cx="74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Roots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DC99FA-CB7C-BC4C-BDEA-B96718A202D4}"/>
              </a:ext>
            </a:extLst>
          </p:cNvPr>
          <p:cNvSpPr txBox="1"/>
          <p:nvPr/>
        </p:nvSpPr>
        <p:spPr>
          <a:xfrm>
            <a:off x="1869889" y="6484196"/>
            <a:ext cx="145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</a:t>
            </a:r>
            <a:r>
              <a:rPr lang="en-US" sz="1600" dirty="0" err="1"/>
              <a:t>escaneados</a:t>
            </a:r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ABDC1-EF48-D31D-83E7-01BB2B0BC4A4}"/>
              </a:ext>
            </a:extLst>
          </p:cNvPr>
          <p:cNvSpPr txBox="1"/>
          <p:nvPr/>
        </p:nvSpPr>
        <p:spPr>
          <a:xfrm>
            <a:off x="1869889" y="6744108"/>
            <a:ext cx="145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Alcanzables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70F8EE-9D7F-A4BA-8E0A-549D46B6FE92}"/>
              </a:ext>
            </a:extLst>
          </p:cNvPr>
          <p:cNvSpPr txBox="1"/>
          <p:nvPr/>
        </p:nvSpPr>
        <p:spPr>
          <a:xfrm>
            <a:off x="1869889" y="6985897"/>
            <a:ext cx="145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Vivos</a:t>
            </a:r>
            <a:endParaRPr lang="en-US" sz="16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91D8289-F1EF-F0D5-B7D0-DF061D72FE80}"/>
              </a:ext>
            </a:extLst>
          </p:cNvPr>
          <p:cNvSpPr/>
          <p:nvPr/>
        </p:nvSpPr>
        <p:spPr>
          <a:xfrm>
            <a:off x="1571854" y="6208814"/>
            <a:ext cx="1752601" cy="11156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30C5CD-AA63-EE2E-2AAF-F484AA3CF43A}"/>
              </a:ext>
            </a:extLst>
          </p:cNvPr>
          <p:cNvSpPr/>
          <p:nvPr/>
        </p:nvSpPr>
        <p:spPr>
          <a:xfrm>
            <a:off x="2794632" y="2846233"/>
            <a:ext cx="484909" cy="5256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AF3B9F-9700-EFDE-B085-5F18B914D5CD}"/>
              </a:ext>
            </a:extLst>
          </p:cNvPr>
          <p:cNvSpPr/>
          <p:nvPr/>
        </p:nvSpPr>
        <p:spPr>
          <a:xfrm>
            <a:off x="3750595" y="2817293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3D507-1DAF-FBFC-D0BF-69EAD59DD916}"/>
              </a:ext>
            </a:extLst>
          </p:cNvPr>
          <p:cNvSpPr/>
          <p:nvPr/>
        </p:nvSpPr>
        <p:spPr>
          <a:xfrm>
            <a:off x="3750595" y="3931972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AD413-F7DC-A4DE-1FE9-03C7C58F1F64}"/>
              </a:ext>
            </a:extLst>
          </p:cNvPr>
          <p:cNvSpPr/>
          <p:nvPr/>
        </p:nvSpPr>
        <p:spPr>
          <a:xfrm>
            <a:off x="4786018" y="2810377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1CEA61-8FA4-B4A9-3ECF-6C51F230E4E8}"/>
              </a:ext>
            </a:extLst>
          </p:cNvPr>
          <p:cNvSpPr/>
          <p:nvPr/>
        </p:nvSpPr>
        <p:spPr>
          <a:xfrm>
            <a:off x="5218376" y="3687165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E93DFD-9061-5AC0-FEBC-9309BDDCF794}"/>
              </a:ext>
            </a:extLst>
          </p:cNvPr>
          <p:cNvCxnSpPr>
            <a:cxnSpLocks/>
          </p:cNvCxnSpPr>
          <p:nvPr/>
        </p:nvCxnSpPr>
        <p:spPr>
          <a:xfrm>
            <a:off x="3279541" y="3094384"/>
            <a:ext cx="471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5097E9-C18D-4129-3BAA-8CC1B5032DED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4304777" y="3087468"/>
            <a:ext cx="481241" cy="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D279A8-3D18-C0AD-5811-D2E47A94D296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5063109" y="3364559"/>
            <a:ext cx="236425" cy="40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21A13C7-B200-3DAF-8873-5CCD0DA2AAE0}"/>
              </a:ext>
            </a:extLst>
          </p:cNvPr>
          <p:cNvSpPr/>
          <p:nvPr/>
        </p:nvSpPr>
        <p:spPr>
          <a:xfrm>
            <a:off x="4781584" y="2812506"/>
            <a:ext cx="554182" cy="5541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6DDF9A0-24DD-436E-7B57-24693E58F486}"/>
              </a:ext>
            </a:extLst>
          </p:cNvPr>
          <p:cNvSpPr/>
          <p:nvPr/>
        </p:nvSpPr>
        <p:spPr>
          <a:xfrm>
            <a:off x="5218376" y="3687165"/>
            <a:ext cx="554182" cy="5541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432EE5-61D4-6A15-9BAB-7B11EFF65E91}"/>
              </a:ext>
            </a:extLst>
          </p:cNvPr>
          <p:cNvSpPr/>
          <p:nvPr/>
        </p:nvSpPr>
        <p:spPr>
          <a:xfrm>
            <a:off x="5821441" y="2817293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186AF3-171A-0DE0-DCED-DB74BDF056F9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340200" y="3094384"/>
            <a:ext cx="481241" cy="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624D377-4F39-4A8B-92D5-63DB2D443124}"/>
              </a:ext>
            </a:extLst>
          </p:cNvPr>
          <p:cNvSpPr/>
          <p:nvPr/>
        </p:nvSpPr>
        <p:spPr>
          <a:xfrm>
            <a:off x="3749052" y="2816538"/>
            <a:ext cx="554182" cy="5541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B45F84-E516-EB21-E6A8-71FBF2893CAA}"/>
              </a:ext>
            </a:extLst>
          </p:cNvPr>
          <p:cNvSpPr/>
          <p:nvPr/>
        </p:nvSpPr>
        <p:spPr>
          <a:xfrm>
            <a:off x="4781584" y="2811442"/>
            <a:ext cx="554182" cy="554182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7A6B61E-2D12-7AD0-D36F-50E5C2C0F3B2}"/>
              </a:ext>
            </a:extLst>
          </p:cNvPr>
          <p:cNvSpPr/>
          <p:nvPr/>
        </p:nvSpPr>
        <p:spPr>
          <a:xfrm>
            <a:off x="3744578" y="5051015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76E3907-36DD-A093-FE3A-71CF3E808953}"/>
              </a:ext>
            </a:extLst>
          </p:cNvPr>
          <p:cNvSpPr/>
          <p:nvPr/>
        </p:nvSpPr>
        <p:spPr>
          <a:xfrm>
            <a:off x="2839546" y="5051015"/>
            <a:ext cx="484909" cy="5256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7B6648-2F01-F443-1F59-9C1C3BB3A23B}"/>
              </a:ext>
            </a:extLst>
          </p:cNvPr>
          <p:cNvCxnSpPr>
            <a:cxnSpLocks/>
            <a:stCxn id="54" idx="3"/>
            <a:endCxn id="53" idx="2"/>
          </p:cNvCxnSpPr>
          <p:nvPr/>
        </p:nvCxnSpPr>
        <p:spPr>
          <a:xfrm>
            <a:off x="3324455" y="5313855"/>
            <a:ext cx="420123" cy="14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CFE70B2-6864-CFF0-960D-185DFFDCD43F}"/>
              </a:ext>
            </a:extLst>
          </p:cNvPr>
          <p:cNvSpPr txBox="1"/>
          <p:nvPr/>
        </p:nvSpPr>
        <p:spPr>
          <a:xfrm>
            <a:off x="4849055" y="2773376"/>
            <a:ext cx="33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A2F8FB-A624-967F-6584-12C3C410F704}"/>
              </a:ext>
            </a:extLst>
          </p:cNvPr>
          <p:cNvSpPr txBox="1"/>
          <p:nvPr/>
        </p:nvSpPr>
        <p:spPr>
          <a:xfrm>
            <a:off x="3833126" y="3889410"/>
            <a:ext cx="33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573723-A16B-5983-1480-F36F11F6C48A}"/>
              </a:ext>
            </a:extLst>
          </p:cNvPr>
          <p:cNvSpPr/>
          <p:nvPr/>
        </p:nvSpPr>
        <p:spPr>
          <a:xfrm>
            <a:off x="4484485" y="4372213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77FB87-D27A-5D21-7C59-135FA32EB510}"/>
              </a:ext>
            </a:extLst>
          </p:cNvPr>
          <p:cNvSpPr txBox="1"/>
          <p:nvPr/>
        </p:nvSpPr>
        <p:spPr>
          <a:xfrm>
            <a:off x="4583730" y="4356916"/>
            <a:ext cx="33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7E16DB-8630-77D2-F79B-BE94A32BC522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4246615" y="4355376"/>
            <a:ext cx="237870" cy="29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1D288053-F646-3412-B634-16473A9F3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24330"/>
              </p:ext>
            </p:extLst>
          </p:nvPr>
        </p:nvGraphicFramePr>
        <p:xfrm>
          <a:off x="8651475" y="2574645"/>
          <a:ext cx="318313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130">
                  <a:extLst>
                    <a:ext uri="{9D8B030D-6E8A-4147-A177-3AD203B41FA5}">
                      <a16:colId xmlns:a16="http://schemas.microsoft.com/office/drawing/2014/main" val="3456240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VIVOS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8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54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4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2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NO 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A, B, C, D, E, F, G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2692"/>
                  </a:ext>
                </a:extLst>
              </a:tr>
            </a:tbl>
          </a:graphicData>
        </a:graphic>
      </p:graphicFrame>
      <p:sp>
        <p:nvSpPr>
          <p:cNvPr id="73" name="Oval 72">
            <a:extLst>
              <a:ext uri="{FF2B5EF4-FFF2-40B4-BE49-F238E27FC236}">
                <a16:creationId xmlns:a16="http://schemas.microsoft.com/office/drawing/2014/main" id="{21D1E562-24AE-A92F-69D3-D2B8ADFEBF8E}"/>
              </a:ext>
            </a:extLst>
          </p:cNvPr>
          <p:cNvSpPr/>
          <p:nvPr/>
        </p:nvSpPr>
        <p:spPr>
          <a:xfrm>
            <a:off x="3751992" y="5054399"/>
            <a:ext cx="554182" cy="5541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2A0CDC6-44C1-64C2-C62A-1F4E43B19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878647"/>
              </p:ext>
            </p:extLst>
          </p:nvPr>
        </p:nvGraphicFramePr>
        <p:xfrm>
          <a:off x="8654406" y="2578457"/>
          <a:ext cx="318313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130">
                  <a:extLst>
                    <a:ext uri="{9D8B030D-6E8A-4147-A177-3AD203B41FA5}">
                      <a16:colId xmlns:a16="http://schemas.microsoft.com/office/drawing/2014/main" val="3456240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VIVOS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8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54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4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A, G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2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NO 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B, C, D, E, F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2692"/>
                  </a:ext>
                </a:extLst>
              </a:tr>
            </a:tbl>
          </a:graphicData>
        </a:graphic>
      </p:graphicFrame>
      <p:sp>
        <p:nvSpPr>
          <p:cNvPr id="27" name="Oval 26">
            <a:extLst>
              <a:ext uri="{FF2B5EF4-FFF2-40B4-BE49-F238E27FC236}">
                <a16:creationId xmlns:a16="http://schemas.microsoft.com/office/drawing/2014/main" id="{6523CDB2-9D57-0FB1-D5B1-EFF2612089DE}"/>
              </a:ext>
            </a:extLst>
          </p:cNvPr>
          <p:cNvSpPr/>
          <p:nvPr/>
        </p:nvSpPr>
        <p:spPr>
          <a:xfrm>
            <a:off x="3747509" y="2812803"/>
            <a:ext cx="554182" cy="554182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D33774-6720-5567-6EA4-27E9A70CD92B}"/>
              </a:ext>
            </a:extLst>
          </p:cNvPr>
          <p:cNvSpPr txBox="1"/>
          <p:nvPr/>
        </p:nvSpPr>
        <p:spPr>
          <a:xfrm>
            <a:off x="3819467" y="2801996"/>
            <a:ext cx="33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8EBFA4-0043-C14C-6236-E96A2EA296E1}"/>
              </a:ext>
            </a:extLst>
          </p:cNvPr>
          <p:cNvSpPr/>
          <p:nvPr/>
        </p:nvSpPr>
        <p:spPr>
          <a:xfrm>
            <a:off x="3740085" y="5057035"/>
            <a:ext cx="554182" cy="554182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F3C908-D8AD-04BD-A476-5B950927A003}"/>
              </a:ext>
            </a:extLst>
          </p:cNvPr>
          <p:cNvSpPr txBox="1"/>
          <p:nvPr/>
        </p:nvSpPr>
        <p:spPr>
          <a:xfrm>
            <a:off x="3819467" y="5019146"/>
            <a:ext cx="33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661EC576-206D-7E7E-53B7-E547ED3F8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373805"/>
              </p:ext>
            </p:extLst>
          </p:nvPr>
        </p:nvGraphicFramePr>
        <p:xfrm>
          <a:off x="8651475" y="2578457"/>
          <a:ext cx="318313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130">
                  <a:extLst>
                    <a:ext uri="{9D8B030D-6E8A-4147-A177-3AD203B41FA5}">
                      <a16:colId xmlns:a16="http://schemas.microsoft.com/office/drawing/2014/main" val="3456240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VIVOS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8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A, G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54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4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2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NO 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C, D, E, F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2692"/>
                  </a:ext>
                </a:extLst>
              </a:tr>
            </a:tbl>
          </a:graphicData>
        </a:graphic>
      </p:graphicFrame>
      <p:sp>
        <p:nvSpPr>
          <p:cNvPr id="76" name="Oval 75">
            <a:extLst>
              <a:ext uri="{FF2B5EF4-FFF2-40B4-BE49-F238E27FC236}">
                <a16:creationId xmlns:a16="http://schemas.microsoft.com/office/drawing/2014/main" id="{4102E31B-9FCD-8637-7C3C-83A482EFEB82}"/>
              </a:ext>
            </a:extLst>
          </p:cNvPr>
          <p:cNvSpPr/>
          <p:nvPr/>
        </p:nvSpPr>
        <p:spPr>
          <a:xfrm>
            <a:off x="5822907" y="2817293"/>
            <a:ext cx="554182" cy="5541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5CBB3125-8999-DA2C-8AA1-0CB72399B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721874"/>
              </p:ext>
            </p:extLst>
          </p:nvPr>
        </p:nvGraphicFramePr>
        <p:xfrm>
          <a:off x="8651475" y="2578457"/>
          <a:ext cx="318313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130">
                  <a:extLst>
                    <a:ext uri="{9D8B030D-6E8A-4147-A177-3AD203B41FA5}">
                      <a16:colId xmlns:a16="http://schemas.microsoft.com/office/drawing/2014/main" val="3456240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VIVOS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8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A, G, B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54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4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C, D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2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NO 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E, F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2692"/>
                  </a:ext>
                </a:extLst>
              </a:tr>
            </a:tbl>
          </a:graphicData>
        </a:graphic>
      </p:graphicFrame>
      <p:sp>
        <p:nvSpPr>
          <p:cNvPr id="78" name="Oval 77">
            <a:extLst>
              <a:ext uri="{FF2B5EF4-FFF2-40B4-BE49-F238E27FC236}">
                <a16:creationId xmlns:a16="http://schemas.microsoft.com/office/drawing/2014/main" id="{69506999-EE6F-24E5-F556-3747BE7A526C}"/>
              </a:ext>
            </a:extLst>
          </p:cNvPr>
          <p:cNvSpPr/>
          <p:nvPr/>
        </p:nvSpPr>
        <p:spPr>
          <a:xfrm>
            <a:off x="5213139" y="3687903"/>
            <a:ext cx="554182" cy="554182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532DF9-706C-1BB3-8CD5-934F21664AAF}"/>
              </a:ext>
            </a:extLst>
          </p:cNvPr>
          <p:cNvSpPr txBox="1"/>
          <p:nvPr/>
        </p:nvSpPr>
        <p:spPr>
          <a:xfrm>
            <a:off x="5286250" y="3650022"/>
            <a:ext cx="33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D9BB1E6-6754-FC76-028A-65D1DD292527}"/>
              </a:ext>
            </a:extLst>
          </p:cNvPr>
          <p:cNvSpPr/>
          <p:nvPr/>
        </p:nvSpPr>
        <p:spPr>
          <a:xfrm>
            <a:off x="5815606" y="2821665"/>
            <a:ext cx="554182" cy="554182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6A5A19-D920-1F09-C5B5-21E69F799843}"/>
              </a:ext>
            </a:extLst>
          </p:cNvPr>
          <p:cNvSpPr txBox="1"/>
          <p:nvPr/>
        </p:nvSpPr>
        <p:spPr>
          <a:xfrm>
            <a:off x="5895382" y="2786700"/>
            <a:ext cx="33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E1DFC419-F2C7-869C-1724-EFDD99C35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249526"/>
              </p:ext>
            </p:extLst>
          </p:nvPr>
        </p:nvGraphicFramePr>
        <p:xfrm>
          <a:off x="8646238" y="2578457"/>
          <a:ext cx="318313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130">
                  <a:extLst>
                    <a:ext uri="{9D8B030D-6E8A-4147-A177-3AD203B41FA5}">
                      <a16:colId xmlns:a16="http://schemas.microsoft.com/office/drawing/2014/main" val="3456240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VIVOS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8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A, G, B, C, D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54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4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2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NO ALCANZABLES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2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E, F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3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8" grpId="0" animBg="1"/>
      <p:bldP spid="29" grpId="0" animBg="1"/>
      <p:bldP spid="73" grpId="0" animBg="1"/>
      <p:bldP spid="27" grpId="0" animBg="1"/>
      <p:bldP spid="22" grpId="0" animBg="1"/>
      <p:bldP spid="76" grpId="0" animBg="1"/>
      <p:bldP spid="78" grpId="0" animBg="1"/>
      <p:bldP spid="7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D7B791-DB95-133B-1DB3-D9C5E8418E4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78681" y="690801"/>
            <a:ext cx="4947047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Proceso: </a:t>
            </a:r>
            <a:r>
              <a:rPr lang="en-US" sz="36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Stop-The-World (STW)</a:t>
            </a:r>
            <a:endParaRPr lang="en-US" sz="3500" dirty="0"/>
          </a:p>
        </p:txBody>
      </p:sp>
      <p:sp>
        <p:nvSpPr>
          <p:cNvPr id="12" name="Text 8"/>
          <p:cNvSpPr/>
          <p:nvPr/>
        </p:nvSpPr>
        <p:spPr>
          <a:xfrm>
            <a:off x="421560" y="1599725"/>
            <a:ext cx="12926140" cy="141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68313" algn="just">
              <a:spcAft>
                <a:spcPts val="1125"/>
              </a:spcAft>
            </a:pP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Los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hilos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de la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aplicación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se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pausan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para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permitir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que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recolector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basura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opere de forma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segura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heap. </a:t>
            </a:r>
          </a:p>
          <a:p>
            <a:pPr marL="468313" algn="just">
              <a:spcAft>
                <a:spcPts val="1125"/>
              </a:spcAft>
            </a:pP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El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tiempo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esta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pausa es un factor clave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de la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recolección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basura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. </a:t>
            </a:r>
          </a:p>
          <a:p>
            <a:pPr marL="468313" algn="just">
              <a:spcAft>
                <a:spcPts val="1125"/>
              </a:spcAft>
            </a:pP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El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objetivo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los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GCs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modernos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es minimizer o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eliminar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estas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rgbClr val="E0E0E0"/>
                </a:solidFill>
                <a:latin typeface="Barlow" pitchFamily="2" charset="77"/>
              </a:rPr>
              <a:t>pausas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.</a:t>
            </a:r>
          </a:p>
        </p:txBody>
      </p:sp>
      <p:pic>
        <p:nvPicPr>
          <p:cNvPr id="17" name="Picture 16" descr="A diagram of a diagram&#10;&#10;Description automatically generated">
            <a:extLst>
              <a:ext uri="{FF2B5EF4-FFF2-40B4-BE49-F238E27FC236}">
                <a16:creationId xmlns:a16="http://schemas.microsoft.com/office/drawing/2014/main" id="{408C3A27-3962-85C5-E36C-6253B71D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46" y="3095720"/>
            <a:ext cx="7788708" cy="30362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AAEA15-4316-FBB7-9904-1C0B2F46F28E}"/>
              </a:ext>
            </a:extLst>
          </p:cNvPr>
          <p:cNvSpPr txBox="1"/>
          <p:nvPr/>
        </p:nvSpPr>
        <p:spPr>
          <a:xfrm>
            <a:off x="626100" y="3577652"/>
            <a:ext cx="5673100" cy="20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9225">
              <a:spcAft>
                <a:spcPts val="1125"/>
              </a:spcAft>
            </a:pPr>
            <a:r>
              <a:rPr lang="en-US" b="1" dirty="0" err="1">
                <a:solidFill>
                  <a:srgbClr val="E0E0E0"/>
                </a:solidFill>
                <a:latin typeface="Barlow" pitchFamily="2" charset="77"/>
              </a:rPr>
              <a:t>Proceso</a:t>
            </a:r>
            <a:r>
              <a:rPr lang="en-US" dirty="0">
                <a:solidFill>
                  <a:srgbClr val="E0E0E0"/>
                </a:solidFill>
                <a:latin typeface="Barlow" pitchFamily="2" charset="77"/>
              </a:rPr>
              <a:t>:</a:t>
            </a:r>
            <a:endParaRPr lang="en-US" i="0" dirty="0">
              <a:solidFill>
                <a:srgbClr val="E0E0E0"/>
              </a:solidFill>
              <a:effectLst/>
              <a:latin typeface="Barlow" pitchFamily="2" charset="77"/>
            </a:endParaRPr>
          </a:p>
          <a:p>
            <a:pPr marL="754063" indent="-2857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Se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envía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una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señal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de “Safe Point”</a:t>
            </a:r>
          </a:p>
          <a:p>
            <a:pPr marL="754063" indent="-2857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Todos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los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hilos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de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aplicación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se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detienen</a:t>
            </a:r>
            <a:endParaRPr lang="en-US" i="0" dirty="0">
              <a:solidFill>
                <a:srgbClr val="E0E0E0"/>
              </a:solidFill>
              <a:effectLst/>
              <a:latin typeface="Barlow" pitchFamily="2" charset="77"/>
            </a:endParaRPr>
          </a:p>
          <a:p>
            <a:pPr marL="754063" indent="-2857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Hilos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del GC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realizan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la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recolección</a:t>
            </a:r>
            <a:endParaRPr lang="en-US" i="0" dirty="0">
              <a:solidFill>
                <a:srgbClr val="E0E0E0"/>
              </a:solidFill>
              <a:effectLst/>
              <a:latin typeface="Barlow" pitchFamily="2" charset="77"/>
            </a:endParaRPr>
          </a:p>
          <a:p>
            <a:pPr marL="754063" indent="-2857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Los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hilos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de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aplicación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retoman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su</a:t>
            </a:r>
            <a:r>
              <a:rPr lang="en-US" i="0" dirty="0">
                <a:solidFill>
                  <a:srgbClr val="E0E0E0"/>
                </a:solidFill>
                <a:effectLst/>
                <a:latin typeface="Barlow" pitchFamily="2" charset="77"/>
              </a:rPr>
              <a:t> </a:t>
            </a:r>
            <a:r>
              <a:rPr lang="en-US" i="0" dirty="0" err="1">
                <a:solidFill>
                  <a:srgbClr val="E0E0E0"/>
                </a:solidFill>
                <a:effectLst/>
                <a:latin typeface="Barlow" pitchFamily="2" charset="77"/>
              </a:rPr>
              <a:t>ejecución</a:t>
            </a:r>
            <a:endParaRPr lang="en-US" i="0" dirty="0">
              <a:solidFill>
                <a:srgbClr val="E0E0E0"/>
              </a:solidFill>
              <a:effectLst/>
              <a:latin typeface="Barlow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2A9222-C5BB-B99D-20AC-AD5DA5955772}"/>
              </a:ext>
            </a:extLst>
          </p:cNvPr>
          <p:cNvSpPr/>
          <p:nvPr/>
        </p:nvSpPr>
        <p:spPr>
          <a:xfrm>
            <a:off x="626100" y="1388533"/>
            <a:ext cx="13547100" cy="1625600"/>
          </a:xfrm>
          <a:prstGeom prst="roundRect">
            <a:avLst/>
          </a:prstGeom>
          <a:noFill/>
          <a:ln w="25400">
            <a:solidFill>
              <a:srgbClr val="00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E7EE4C-8572-8ACB-8D1A-78846479F483}"/>
              </a:ext>
            </a:extLst>
          </p:cNvPr>
          <p:cNvSpPr/>
          <p:nvPr/>
        </p:nvSpPr>
        <p:spPr>
          <a:xfrm>
            <a:off x="626100" y="3225325"/>
            <a:ext cx="5673100" cy="2701341"/>
          </a:xfrm>
          <a:prstGeom prst="roundRect">
            <a:avLst/>
          </a:prstGeom>
          <a:noFill/>
          <a:ln w="25400">
            <a:solidFill>
              <a:srgbClr val="2BC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88C44A7-1F5D-E90B-7006-9D7BD4A6C2E5}"/>
              </a:ext>
            </a:extLst>
          </p:cNvPr>
          <p:cNvSpPr/>
          <p:nvPr/>
        </p:nvSpPr>
        <p:spPr>
          <a:xfrm>
            <a:off x="13345" y="13077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81063" y="1104900"/>
            <a:ext cx="6616660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Conceptos Clave de </a:t>
            </a:r>
            <a:r>
              <a:rPr lang="en-US" sz="3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GC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881063" y="2006917"/>
            <a:ext cx="4163616" cy="5117663"/>
          </a:xfrm>
          <a:prstGeom prst="roundRect">
            <a:avLst>
              <a:gd name="adj" fmla="val 6803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03923" y="2029778"/>
            <a:ext cx="4117896" cy="566380"/>
          </a:xfrm>
          <a:prstGeom prst="roundRect">
            <a:avLst>
              <a:gd name="adj" fmla="val 45165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305" y="2159913"/>
            <a:ext cx="283131" cy="283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2637" y="2784872"/>
            <a:ext cx="333887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Generacional (Generational)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92637" y="3212783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Hipótesis: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mayoría de los objetos mueren jóvenes.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092637" y="3930134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Heap se divide: </a:t>
            </a: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Young Generation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(Eden, S0, S1) y </a:t>
            </a: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Old Generation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(Tenured).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092637" y="4600337"/>
            <a:ext cx="37404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Nuevos objetos van al Eden.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92637" y="4968478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GCs frecuentes y rápidos (Minor GC) limpian la Young Gen.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92637" y="5638681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Objetos que "sobreviven" varias limpiezas son "promovidos" a la Old Gen.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92637" y="6308884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GCs infrecuentes y lentos (Major GC) limpian la Old Gen.</a:t>
            </a:r>
            <a:endParaRPr lang="en-US" sz="14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0E74C0-7F74-4C0B-16F3-833250B17BBA}"/>
              </a:ext>
            </a:extLst>
          </p:cNvPr>
          <p:cNvGrpSpPr/>
          <p:nvPr/>
        </p:nvGrpSpPr>
        <p:grpSpPr>
          <a:xfrm>
            <a:off x="9585722" y="2006917"/>
            <a:ext cx="4163616" cy="5117663"/>
            <a:chOff x="9585722" y="2006917"/>
            <a:chExt cx="4163616" cy="5117663"/>
          </a:xfrm>
        </p:grpSpPr>
        <p:sp>
          <p:nvSpPr>
            <p:cNvPr id="19" name="Shape 15"/>
            <p:cNvSpPr/>
            <p:nvPr/>
          </p:nvSpPr>
          <p:spPr>
            <a:xfrm>
              <a:off x="9585722" y="2006917"/>
              <a:ext cx="4163616" cy="5117663"/>
            </a:xfrm>
            <a:prstGeom prst="roundRect">
              <a:avLst>
                <a:gd name="adj" fmla="val 6803"/>
              </a:avLst>
            </a:prstGeom>
            <a:solidFill>
              <a:srgbClr val="0A081B">
                <a:alpha val="75000"/>
              </a:srgbClr>
            </a:solidFill>
            <a:ln w="22860">
              <a:solidFill>
                <a:srgbClr val="37A7E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Shape 16"/>
            <p:cNvSpPr/>
            <p:nvPr/>
          </p:nvSpPr>
          <p:spPr>
            <a:xfrm>
              <a:off x="9608582" y="2029778"/>
              <a:ext cx="4117896" cy="566380"/>
            </a:xfrm>
            <a:prstGeom prst="roundRect">
              <a:avLst>
                <a:gd name="adj" fmla="val 45165"/>
              </a:avLst>
            </a:prstGeom>
            <a:solidFill>
              <a:srgbClr val="0A081B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21" name="Image 2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25964" y="2159913"/>
              <a:ext cx="283131" cy="283131"/>
            </a:xfrm>
            <a:prstGeom prst="rect">
              <a:avLst/>
            </a:prstGeom>
          </p:spPr>
        </p:pic>
        <p:sp>
          <p:nvSpPr>
            <p:cNvPr id="22" name="Text 17"/>
            <p:cNvSpPr/>
            <p:nvPr/>
          </p:nvSpPr>
          <p:spPr>
            <a:xfrm>
              <a:off x="9797296" y="2784872"/>
              <a:ext cx="3066574" cy="3146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Concurrente (Concurrent)</a:t>
              </a:r>
              <a:endParaRPr lang="en-US" sz="1950" dirty="0"/>
            </a:p>
          </p:txBody>
        </p:sp>
        <p:sp>
          <p:nvSpPr>
            <p:cNvPr id="23" name="Text 18"/>
            <p:cNvSpPr/>
            <p:nvPr/>
          </p:nvSpPr>
          <p:spPr>
            <a:xfrm>
              <a:off x="9797296" y="3212783"/>
              <a:ext cx="3740468" cy="18301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El GC hace la mayor parte de su trabajo (ej: marcar objetos) </a:t>
              </a:r>
              <a:r>
                <a:rPr lang="en-US" sz="1450" i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al mismo tiempo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que la aplicación sigue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corriendo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.</a:t>
              </a:r>
            </a:p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Este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mecanismo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 reduce las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pausas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pero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,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por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otro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lado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,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aumenta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 la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complejidad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 y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el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uso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</a:rPr>
                <a:t> de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</a:rPr>
                <a:t>recursos</a:t>
              </a:r>
              <a:endParaRPr lang="en-US" sz="14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68D598-46E3-694C-8113-B53108637BFE}"/>
              </a:ext>
            </a:extLst>
          </p:cNvPr>
          <p:cNvGrpSpPr/>
          <p:nvPr/>
        </p:nvGrpSpPr>
        <p:grpSpPr>
          <a:xfrm>
            <a:off x="5233392" y="2006917"/>
            <a:ext cx="4163616" cy="5117663"/>
            <a:chOff x="5233392" y="2006917"/>
            <a:chExt cx="4163616" cy="5117663"/>
          </a:xfrm>
        </p:grpSpPr>
        <p:sp>
          <p:nvSpPr>
            <p:cNvPr id="13" name="Shape 10"/>
            <p:cNvSpPr/>
            <p:nvPr/>
          </p:nvSpPr>
          <p:spPr>
            <a:xfrm>
              <a:off x="5233392" y="2006917"/>
              <a:ext cx="4163616" cy="5117663"/>
            </a:xfrm>
            <a:prstGeom prst="roundRect">
              <a:avLst>
                <a:gd name="adj" fmla="val 6803"/>
              </a:avLst>
            </a:prstGeom>
            <a:solidFill>
              <a:srgbClr val="0A081B">
                <a:alpha val="75000"/>
              </a:srgbClr>
            </a:solidFill>
            <a:ln w="22860">
              <a:solidFill>
                <a:srgbClr val="29DDDA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Shape 11"/>
            <p:cNvSpPr/>
            <p:nvPr/>
          </p:nvSpPr>
          <p:spPr>
            <a:xfrm>
              <a:off x="5256252" y="2029778"/>
              <a:ext cx="4117896" cy="566380"/>
            </a:xfrm>
            <a:prstGeom prst="roundRect">
              <a:avLst>
                <a:gd name="adj" fmla="val 45165"/>
              </a:avLst>
            </a:prstGeom>
            <a:solidFill>
              <a:srgbClr val="0A081B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Image 1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73635" y="2159913"/>
              <a:ext cx="283131" cy="283131"/>
            </a:xfrm>
            <a:prstGeom prst="rect">
              <a:avLst/>
            </a:prstGeom>
          </p:spPr>
        </p:pic>
        <p:sp>
          <p:nvSpPr>
            <p:cNvPr id="16" name="Text 12"/>
            <p:cNvSpPr/>
            <p:nvPr/>
          </p:nvSpPr>
          <p:spPr>
            <a:xfrm>
              <a:off x="5444966" y="2784872"/>
              <a:ext cx="2789634" cy="3146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E0E4E6"/>
                  </a:solidFill>
                  <a:latin typeface="Spline Sans Bold" pitchFamily="34" charset="0"/>
                  <a:ea typeface="Spline Sans Bold" pitchFamily="34" charset="-122"/>
                  <a:cs typeface="Spline Sans Bold" pitchFamily="34" charset="-120"/>
                </a:rPr>
                <a:t>Estrategias de Limpieza</a:t>
              </a:r>
              <a:endParaRPr lang="en-US" sz="195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5444966" y="5879429"/>
              <a:ext cx="3740468" cy="12082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350"/>
                </a:lnSpc>
                <a:buNone/>
              </a:pPr>
              <a:r>
                <a:rPr lang="en-US" sz="145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Copying (Copia):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Mueve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objetos vivos de una zona a otra (ej: Eden a S0). Rápido, pero desperdicia memoria.</a:t>
              </a:r>
              <a:endParaRPr lang="en-US" sz="1450" dirty="0"/>
            </a:p>
          </p:txBody>
        </p:sp>
        <p:sp>
          <p:nvSpPr>
            <p:cNvPr id="18" name="Text 14"/>
            <p:cNvSpPr/>
            <p:nvPr/>
          </p:nvSpPr>
          <p:spPr>
            <a:xfrm>
              <a:off x="5426749" y="4685198"/>
              <a:ext cx="3740468" cy="90618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350"/>
                </a:lnSpc>
                <a:buNone/>
              </a:pPr>
              <a:r>
                <a:rPr lang="en-US" sz="145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Compacting (</a:t>
              </a:r>
              <a:r>
                <a:rPr lang="en-US" sz="1450" b="1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Compactación</a:t>
              </a:r>
              <a:r>
                <a:rPr lang="en-US" sz="145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):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Mueve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todos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los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objetos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vivos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juntos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al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inicio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del Heap para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eliminar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la </a:t>
              </a:r>
              <a:r>
                <a:rPr lang="en-US" sz="1450" dirty="0" err="1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fragmentación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.</a:t>
              </a:r>
              <a:endParaRPr lang="en-US" sz="1450" dirty="0"/>
            </a:p>
          </p:txBody>
        </p:sp>
        <p:sp>
          <p:nvSpPr>
            <p:cNvPr id="31" name="Text 14">
              <a:extLst>
                <a:ext uri="{FF2B5EF4-FFF2-40B4-BE49-F238E27FC236}">
                  <a16:creationId xmlns:a16="http://schemas.microsoft.com/office/drawing/2014/main" id="{37D0640C-39E1-090C-698D-5D7049C7A766}"/>
                </a:ext>
              </a:extLst>
            </p:cNvPr>
            <p:cNvSpPr/>
            <p:nvPr/>
          </p:nvSpPr>
          <p:spPr>
            <a:xfrm>
              <a:off x="5426749" y="3231713"/>
              <a:ext cx="3740468" cy="13686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just">
                <a:lnSpc>
                  <a:spcPts val="2350"/>
                </a:lnSpc>
              </a:pPr>
              <a:r>
                <a:rPr lang="en-US" sz="1450" b="1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Non moving:</a:t>
              </a:r>
              <a:r>
                <a:rPr lang="en-US" sz="1450" dirty="0">
                  <a:solidFill>
                    <a:srgbClr val="E0E4E6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Marca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los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objetos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vivos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y barre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los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muertos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. Su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ventaja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es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que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las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referencias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permanecen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estables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.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pero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provoca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la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fragmentación</a:t>
              </a:r>
              <a:r>
                <a:rPr lang="en-US" sz="1400" dirty="0">
                  <a:solidFill>
                    <a:srgbClr val="E0E0E0"/>
                  </a:solidFill>
                  <a:latin typeface="Roboto" panose="02000000000000000000" pitchFamily="2" charset="0"/>
                </a:rPr>
                <a:t> de la </a:t>
              </a:r>
              <a:r>
                <a:rPr lang="en-US" sz="1400" dirty="0" err="1">
                  <a:solidFill>
                    <a:srgbClr val="E0E0E0"/>
                  </a:solidFill>
                  <a:latin typeface="Roboto" panose="02000000000000000000" pitchFamily="2" charset="0"/>
                </a:rPr>
                <a:t>memoria</a:t>
              </a:r>
              <a:endParaRPr lang="en-US" sz="145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E94376-6537-DAF7-1D6F-D39FA61FF233}"/>
              </a:ext>
            </a:extLst>
          </p:cNvPr>
          <p:cNvGrpSpPr/>
          <p:nvPr/>
        </p:nvGrpSpPr>
        <p:grpSpPr>
          <a:xfrm>
            <a:off x="5233392" y="1908570"/>
            <a:ext cx="7820254" cy="5216010"/>
            <a:chOff x="6315739" y="2490957"/>
            <a:chExt cx="7820254" cy="52160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62D10E5-F96A-9528-3BE4-B85D07C3955D}"/>
                </a:ext>
              </a:extLst>
            </p:cNvPr>
            <p:cNvGrpSpPr/>
            <p:nvPr/>
          </p:nvGrpSpPr>
          <p:grpSpPr>
            <a:xfrm>
              <a:off x="6363677" y="2529245"/>
              <a:ext cx="7739658" cy="5117663"/>
              <a:chOff x="5192604" y="1984055"/>
              <a:chExt cx="7739658" cy="511766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5E32AEA-5372-440A-B9E5-48471A27033A}"/>
                  </a:ext>
                </a:extLst>
              </p:cNvPr>
              <p:cNvGrpSpPr/>
              <p:nvPr/>
            </p:nvGrpSpPr>
            <p:grpSpPr>
              <a:xfrm>
                <a:off x="5192604" y="1984055"/>
                <a:ext cx="7739658" cy="5117663"/>
                <a:chOff x="5178802" y="1975661"/>
                <a:chExt cx="7739658" cy="5117663"/>
              </a:xfrm>
            </p:grpSpPr>
            <p:pic>
              <p:nvPicPr>
                <p:cNvPr id="26" name="Picture 25" descr="A graph of a number of collection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5A18E5F-CEC3-FBAC-1402-ADAF215EA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78802" y="1975661"/>
                  <a:ext cx="7739658" cy="5117663"/>
                </a:xfrm>
                <a:prstGeom prst="roundRect">
                  <a:avLst>
                    <a:gd name="adj" fmla="val 6279"/>
                  </a:avLst>
                </a:prstGeom>
                <a:ln w="127000" cap="sq">
                  <a:solidFill>
                    <a:srgbClr val="000000"/>
                  </a:solidFill>
                  <a:miter lim="800000"/>
                </a:ln>
                <a:effectLst>
                  <a:outerShdw blurRad="57150" dist="508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03703EB-871C-4A3E-8034-026079B22987}"/>
                    </a:ext>
                  </a:extLst>
                </p:cNvPr>
                <p:cNvSpPr txBox="1"/>
                <p:nvPr/>
              </p:nvSpPr>
              <p:spPr>
                <a:xfrm rot="16200000">
                  <a:off x="4546945" y="5803640"/>
                  <a:ext cx="1599126" cy="307777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Number of objects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FCC45C-E30E-35F5-1EF6-F1CF1A107C35}"/>
                  </a:ext>
                </a:extLst>
              </p:cNvPr>
              <p:cNvSpPr txBox="1"/>
              <p:nvPr/>
            </p:nvSpPr>
            <p:spPr>
              <a:xfrm>
                <a:off x="5558272" y="6759118"/>
                <a:ext cx="1615364" cy="307777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Lifetime of objects</a:t>
                </a:r>
              </a:p>
            </p:txBody>
          </p:sp>
        </p:grpSp>
        <p:sp>
          <p:nvSpPr>
            <p:cNvPr id="30" name="Shape 1">
              <a:extLst>
                <a:ext uri="{FF2B5EF4-FFF2-40B4-BE49-F238E27FC236}">
                  <a16:creationId xmlns:a16="http://schemas.microsoft.com/office/drawing/2014/main" id="{B8798AA5-A5AD-0555-A0F6-A62C279C8E9C}"/>
                </a:ext>
              </a:extLst>
            </p:cNvPr>
            <p:cNvSpPr/>
            <p:nvPr/>
          </p:nvSpPr>
          <p:spPr>
            <a:xfrm>
              <a:off x="6315739" y="2490957"/>
              <a:ext cx="7820254" cy="5216010"/>
            </a:xfrm>
            <a:prstGeom prst="roundRect">
              <a:avLst>
                <a:gd name="adj" fmla="val 6803"/>
              </a:avLst>
            </a:prstGeom>
            <a:noFill/>
            <a:ln w="22860">
              <a:solidFill>
                <a:srgbClr val="16FFBB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8CE7090-9F80-7E60-7103-C11E66651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81416" y="119287"/>
            <a:ext cx="590743" cy="590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581C2D8-9226-FD60-1898-EDA17C0EA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F0ABA1-0571-72A2-9238-E8ABE60032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" descr="133.500+ Whiteboard Fotografías de stock, fotos e imágenes libres de  derechos - iStock | Pizarra, Blackboard, Teacher">
            <a:extLst>
              <a:ext uri="{FF2B5EF4-FFF2-40B4-BE49-F238E27FC236}">
                <a16:creationId xmlns:a16="http://schemas.microsoft.com/office/drawing/2014/main" id="{7253C183-1321-6C1F-CBEF-69AD2EBCE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1" t="9749" r="11546" b="14031"/>
          <a:stretch>
            <a:fillRect/>
          </a:stretch>
        </p:blipFill>
        <p:spPr bwMode="auto">
          <a:xfrm>
            <a:off x="7732947" y="2574701"/>
            <a:ext cx="6457186" cy="4428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174893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C090AA-5943-322B-035C-B39A3EA4C3E4}"/>
              </a:ext>
            </a:extLst>
          </p:cNvPr>
          <p:cNvSpPr/>
          <p:nvPr/>
        </p:nvSpPr>
        <p:spPr>
          <a:xfrm>
            <a:off x="7899289" y="2732511"/>
            <a:ext cx="6147485" cy="4035810"/>
          </a:xfrm>
          <a:prstGeom prst="roundRect">
            <a:avLst>
              <a:gd name="adj" fmla="val 13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12CBEED-C79C-86DC-3AB0-0932B7CDBF72}"/>
              </a:ext>
            </a:extLst>
          </p:cNvPr>
          <p:cNvSpPr/>
          <p:nvPr/>
        </p:nvSpPr>
        <p:spPr>
          <a:xfrm>
            <a:off x="897106" y="479258"/>
            <a:ext cx="6616660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Conceptos Clave de </a:t>
            </a:r>
            <a:r>
              <a:rPr lang="en-US" sz="3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GC Modernos</a:t>
            </a:r>
            <a:endParaRPr lang="en-US" sz="33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90EBF898-4141-68A0-7180-E07D118A077A}"/>
              </a:ext>
            </a:extLst>
          </p:cNvPr>
          <p:cNvSpPr/>
          <p:nvPr/>
        </p:nvSpPr>
        <p:spPr>
          <a:xfrm>
            <a:off x="1675180" y="1541815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2C97DF-A4EF-71BA-7C9D-D81C14DA545D}"/>
              </a:ext>
            </a:extLst>
          </p:cNvPr>
          <p:cNvGrpSpPr/>
          <p:nvPr/>
        </p:nvGrpSpPr>
        <p:grpSpPr>
          <a:xfrm>
            <a:off x="517859" y="2599729"/>
            <a:ext cx="6874933" cy="2090644"/>
            <a:chOff x="440267" y="5185468"/>
            <a:chExt cx="6874933" cy="20906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4F400AF-4E88-B5D3-44E6-42C72A9E02A6}"/>
                </a:ext>
              </a:extLst>
            </p:cNvPr>
            <p:cNvGrpSpPr/>
            <p:nvPr/>
          </p:nvGrpSpPr>
          <p:grpSpPr>
            <a:xfrm>
              <a:off x="440267" y="5185468"/>
              <a:ext cx="6874933" cy="2090644"/>
              <a:chOff x="1100267" y="6734932"/>
              <a:chExt cx="6250050" cy="1976732"/>
            </a:xfrm>
          </p:grpSpPr>
          <p:sp>
            <p:nvSpPr>
              <p:cNvPr id="3" name="Shape 3">
                <a:extLst>
                  <a:ext uri="{FF2B5EF4-FFF2-40B4-BE49-F238E27FC236}">
                    <a16:creationId xmlns:a16="http://schemas.microsoft.com/office/drawing/2014/main" id="{F26C3EEA-B0B5-B3C2-E2DD-A29AD4FF5DDB}"/>
                  </a:ext>
                </a:extLst>
              </p:cNvPr>
              <p:cNvSpPr/>
              <p:nvPr/>
            </p:nvSpPr>
            <p:spPr>
              <a:xfrm>
                <a:off x="1100267" y="6734932"/>
                <a:ext cx="6250050" cy="1976732"/>
              </a:xfrm>
              <a:prstGeom prst="roundRect">
                <a:avLst>
                  <a:gd name="adj" fmla="val 25000"/>
                </a:avLst>
              </a:prstGeom>
              <a:solidFill>
                <a:srgbClr val="0A081B">
                  <a:alpha val="75000"/>
                </a:srgbClr>
              </a:solidFill>
              <a:ln w="22860">
                <a:solidFill>
                  <a:srgbClr val="16FFBB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" name="Text 18">
                <a:extLst>
                  <a:ext uri="{FF2B5EF4-FFF2-40B4-BE49-F238E27FC236}">
                    <a16:creationId xmlns:a16="http://schemas.microsoft.com/office/drawing/2014/main" id="{2A2BB51F-E0D2-59CA-97E8-B85DA0B101D7}"/>
                  </a:ext>
                </a:extLst>
              </p:cNvPr>
              <p:cNvSpPr/>
              <p:nvPr/>
            </p:nvSpPr>
            <p:spPr>
              <a:xfrm>
                <a:off x="1469296" y="7006864"/>
                <a:ext cx="5658951" cy="143286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01638"/>
                <a:r>
                  <a:rPr lang="en-US" sz="1600" b="1" dirty="0" err="1">
                    <a:solidFill>
                      <a:srgbClr val="00FFCC"/>
                    </a:solidFill>
                    <a:latin typeface="Barlow" pitchFamily="2" charset="77"/>
                  </a:rPr>
                  <a:t>Consistencia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durante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la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mutación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marL="401638"/>
                <a:endParaRPr lang="en-US" sz="1600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01638" lvl="1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Los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hilos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la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aplicación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(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mutators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)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modifican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heap al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mismo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tiempo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que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GC lo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analiza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o compacta.</a:t>
                </a:r>
              </a:p>
              <a:p>
                <a:pPr marL="401638" lvl="1" algn="just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Se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requieren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mecanismos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para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evitar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corrupción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(p.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ej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., 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barriers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lectura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/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escritura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).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A4655D3-6B6B-2EA6-E59E-F8D6C6E99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15" y="5992745"/>
              <a:ext cx="476088" cy="476088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C9E36-865E-98A2-BD70-00C2FAF4D6BE}"/>
              </a:ext>
            </a:extLst>
          </p:cNvPr>
          <p:cNvSpPr/>
          <p:nvPr/>
        </p:nvSpPr>
        <p:spPr>
          <a:xfrm>
            <a:off x="8698594" y="4406300"/>
            <a:ext cx="484909" cy="5256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FA37F-4818-9D5C-D8BE-81CAF9C30124}"/>
              </a:ext>
            </a:extLst>
          </p:cNvPr>
          <p:cNvSpPr/>
          <p:nvPr/>
        </p:nvSpPr>
        <p:spPr>
          <a:xfrm>
            <a:off x="9654557" y="4377360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37F81E-EB63-798B-DD73-51D466A12420}"/>
              </a:ext>
            </a:extLst>
          </p:cNvPr>
          <p:cNvSpPr/>
          <p:nvPr/>
        </p:nvSpPr>
        <p:spPr>
          <a:xfrm>
            <a:off x="10668088" y="4392049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7D6B50-1375-612A-4342-A1AE340418A7}"/>
              </a:ext>
            </a:extLst>
          </p:cNvPr>
          <p:cNvSpPr/>
          <p:nvPr/>
        </p:nvSpPr>
        <p:spPr>
          <a:xfrm>
            <a:off x="11651553" y="4406300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0895E4-A825-CB99-7E3F-FAF49C63633A}"/>
              </a:ext>
            </a:extLst>
          </p:cNvPr>
          <p:cNvSpPr/>
          <p:nvPr/>
        </p:nvSpPr>
        <p:spPr>
          <a:xfrm>
            <a:off x="11651553" y="5370550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946CF9C-C649-451B-B44E-95507FD1891C}"/>
              </a:ext>
            </a:extLst>
          </p:cNvPr>
          <p:cNvSpPr/>
          <p:nvPr/>
        </p:nvSpPr>
        <p:spPr>
          <a:xfrm>
            <a:off x="11647874" y="3479729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A43E29-2897-B950-D79C-CEA071DA0FAC}"/>
              </a:ext>
            </a:extLst>
          </p:cNvPr>
          <p:cNvCxnSpPr/>
          <p:nvPr/>
        </p:nvCxnSpPr>
        <p:spPr>
          <a:xfrm>
            <a:off x="9183503" y="4654451"/>
            <a:ext cx="471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F22EE2-50E3-DACE-8087-1C7982E2BD04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0208739" y="4654451"/>
            <a:ext cx="459349" cy="1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461846-5D80-FCB0-19BE-8F5AE2A31AB4}"/>
              </a:ext>
            </a:extLst>
          </p:cNvPr>
          <p:cNvCxnSpPr>
            <a:cxnSpLocks/>
          </p:cNvCxnSpPr>
          <p:nvPr/>
        </p:nvCxnSpPr>
        <p:spPr>
          <a:xfrm>
            <a:off x="11222270" y="4683391"/>
            <a:ext cx="429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0807C3-D76C-E574-460E-823CAC78DB5C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11928644" y="4960482"/>
            <a:ext cx="0" cy="410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BFF787-8271-4D5F-6E10-32CC3849B239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1928644" y="4053151"/>
            <a:ext cx="0" cy="35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0F9F31D-DE15-2D94-8839-18B6EB72BB1E}"/>
              </a:ext>
            </a:extLst>
          </p:cNvPr>
          <p:cNvSpPr/>
          <p:nvPr/>
        </p:nvSpPr>
        <p:spPr>
          <a:xfrm>
            <a:off x="9654280" y="4376794"/>
            <a:ext cx="554182" cy="5541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B7C9AF-FC8C-9DDE-FE82-F919F076BEF8}"/>
              </a:ext>
            </a:extLst>
          </p:cNvPr>
          <p:cNvSpPr/>
          <p:nvPr/>
        </p:nvSpPr>
        <p:spPr>
          <a:xfrm>
            <a:off x="10668088" y="4392048"/>
            <a:ext cx="554182" cy="5541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9C77069-F959-B312-3F4C-7B114F3C6FEA}"/>
              </a:ext>
            </a:extLst>
          </p:cNvPr>
          <p:cNvSpPr/>
          <p:nvPr/>
        </p:nvSpPr>
        <p:spPr>
          <a:xfrm>
            <a:off x="9656527" y="4377458"/>
            <a:ext cx="554182" cy="554182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437AAF3-2854-D2CE-F0DE-29811764A3B8}"/>
              </a:ext>
            </a:extLst>
          </p:cNvPr>
          <p:cNvSpPr/>
          <p:nvPr/>
        </p:nvSpPr>
        <p:spPr>
          <a:xfrm>
            <a:off x="11651553" y="4405499"/>
            <a:ext cx="554182" cy="5541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FD5E69-EB9F-9A28-C8F7-87A469E23963}"/>
              </a:ext>
            </a:extLst>
          </p:cNvPr>
          <p:cNvSpPr/>
          <p:nvPr/>
        </p:nvSpPr>
        <p:spPr>
          <a:xfrm>
            <a:off x="10668088" y="4392049"/>
            <a:ext cx="554182" cy="554182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B4D1B8A-0E28-533A-CBE6-2AC7242B0705}"/>
              </a:ext>
            </a:extLst>
          </p:cNvPr>
          <p:cNvSpPr/>
          <p:nvPr/>
        </p:nvSpPr>
        <p:spPr>
          <a:xfrm>
            <a:off x="12630517" y="4392048"/>
            <a:ext cx="554182" cy="554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7F98C80-54E0-95E1-06B6-8A217234A540}"/>
              </a:ext>
            </a:extLst>
          </p:cNvPr>
          <p:cNvCxnSpPr>
            <a:cxnSpLocks/>
          </p:cNvCxnSpPr>
          <p:nvPr/>
        </p:nvCxnSpPr>
        <p:spPr>
          <a:xfrm>
            <a:off x="12202056" y="4682590"/>
            <a:ext cx="429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C7677D-B899-9690-0A24-EF5EA70BCCB9}"/>
              </a:ext>
            </a:extLst>
          </p:cNvPr>
          <p:cNvCxnSpPr>
            <a:cxnSpLocks/>
            <a:stCxn id="42" idx="5"/>
            <a:endCxn id="27" idx="1"/>
          </p:cNvCxnSpPr>
          <p:nvPr/>
        </p:nvCxnSpPr>
        <p:spPr>
          <a:xfrm>
            <a:off x="11141112" y="4865073"/>
            <a:ext cx="591599" cy="586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FF0346BF-770F-FE2C-101C-E29E537A9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2663" y="5087006"/>
            <a:ext cx="491732" cy="491732"/>
          </a:xfrm>
          <a:prstGeom prst="ellipse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74E4B9FE-6AAE-20EE-60C7-2EA410746E13}"/>
              </a:ext>
            </a:extLst>
          </p:cNvPr>
          <p:cNvSpPr/>
          <p:nvPr/>
        </p:nvSpPr>
        <p:spPr>
          <a:xfrm>
            <a:off x="11650494" y="4406287"/>
            <a:ext cx="554182" cy="554182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6D0EB6-990C-1BC3-1620-8D8D8760AAFE}"/>
              </a:ext>
            </a:extLst>
          </p:cNvPr>
          <p:cNvSpPr/>
          <p:nvPr/>
        </p:nvSpPr>
        <p:spPr>
          <a:xfrm>
            <a:off x="12630517" y="4392048"/>
            <a:ext cx="554182" cy="5541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B180920-54B4-BD85-62A9-AECB7BB2A078}"/>
              </a:ext>
            </a:extLst>
          </p:cNvPr>
          <p:cNvSpPr/>
          <p:nvPr/>
        </p:nvSpPr>
        <p:spPr>
          <a:xfrm>
            <a:off x="12627660" y="4393143"/>
            <a:ext cx="554182" cy="554182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F25E6D-6620-7098-7E80-C03EE10182F8}"/>
              </a:ext>
            </a:extLst>
          </p:cNvPr>
          <p:cNvSpPr/>
          <p:nvPr/>
        </p:nvSpPr>
        <p:spPr>
          <a:xfrm>
            <a:off x="8179820" y="5779155"/>
            <a:ext cx="172434" cy="154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4557679-CD96-F793-6BE1-BAE98E2B3A97}"/>
              </a:ext>
            </a:extLst>
          </p:cNvPr>
          <p:cNvSpPr/>
          <p:nvPr/>
        </p:nvSpPr>
        <p:spPr>
          <a:xfrm>
            <a:off x="8179820" y="6511821"/>
            <a:ext cx="172434" cy="171788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6625DFA-68FD-2AED-1077-CAAF59E7C002}"/>
              </a:ext>
            </a:extLst>
          </p:cNvPr>
          <p:cNvSpPr/>
          <p:nvPr/>
        </p:nvSpPr>
        <p:spPr>
          <a:xfrm>
            <a:off x="8179820" y="6006149"/>
            <a:ext cx="172434" cy="17324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21BCED5-3522-0F81-45D1-174F5D77C72A}"/>
              </a:ext>
            </a:extLst>
          </p:cNvPr>
          <p:cNvSpPr/>
          <p:nvPr/>
        </p:nvSpPr>
        <p:spPr>
          <a:xfrm>
            <a:off x="8179820" y="6251909"/>
            <a:ext cx="172434" cy="17178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C80E9D-C615-8CF6-36FB-CE2E44B592FE}"/>
              </a:ext>
            </a:extLst>
          </p:cNvPr>
          <p:cNvSpPr txBox="1"/>
          <p:nvPr/>
        </p:nvSpPr>
        <p:spPr>
          <a:xfrm>
            <a:off x="8352254" y="5687119"/>
            <a:ext cx="74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Roots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6E5478-7678-BBCF-E813-30CBB959EB53}"/>
              </a:ext>
            </a:extLst>
          </p:cNvPr>
          <p:cNvSpPr txBox="1"/>
          <p:nvPr/>
        </p:nvSpPr>
        <p:spPr>
          <a:xfrm>
            <a:off x="8352254" y="5913355"/>
            <a:ext cx="145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</a:t>
            </a:r>
            <a:r>
              <a:rPr lang="en-US" sz="1600" dirty="0" err="1"/>
              <a:t>escaneados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42E534-BD83-2737-20C7-F3D5C893BFBB}"/>
              </a:ext>
            </a:extLst>
          </p:cNvPr>
          <p:cNvSpPr txBox="1"/>
          <p:nvPr/>
        </p:nvSpPr>
        <p:spPr>
          <a:xfrm>
            <a:off x="8352254" y="6173267"/>
            <a:ext cx="145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Alcanzables</a:t>
            </a:r>
            <a:endParaRPr 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B99223-0FE0-1159-58F9-4198034B8A86}"/>
              </a:ext>
            </a:extLst>
          </p:cNvPr>
          <p:cNvSpPr txBox="1"/>
          <p:nvPr/>
        </p:nvSpPr>
        <p:spPr>
          <a:xfrm>
            <a:off x="8352254" y="6415056"/>
            <a:ext cx="145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Vivos</a:t>
            </a:r>
            <a:endParaRPr lang="en-US" sz="1600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0A721DB-5FF2-FE34-16FC-3748AA1B34C2}"/>
              </a:ext>
            </a:extLst>
          </p:cNvPr>
          <p:cNvSpPr/>
          <p:nvPr/>
        </p:nvSpPr>
        <p:spPr>
          <a:xfrm>
            <a:off x="8054219" y="5637973"/>
            <a:ext cx="1752601" cy="11156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17E573A-29E7-6C4C-3F89-1B9E49B83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4567" y="5397041"/>
            <a:ext cx="513440" cy="513440"/>
          </a:xfrm>
          <a:prstGeom prst="ellipse">
            <a:avLst/>
          </a:prstGeom>
        </p:spPr>
      </p:pic>
      <p:sp>
        <p:nvSpPr>
          <p:cNvPr id="10" name="Text 19">
            <a:extLst>
              <a:ext uri="{FF2B5EF4-FFF2-40B4-BE49-F238E27FC236}">
                <a16:creationId xmlns:a16="http://schemas.microsoft.com/office/drawing/2014/main" id="{D05ACFD2-64C5-18DC-1675-CA224B304D5A}"/>
              </a:ext>
            </a:extLst>
          </p:cNvPr>
          <p:cNvSpPr/>
          <p:nvPr/>
        </p:nvSpPr>
        <p:spPr>
          <a:xfrm>
            <a:off x="1675180" y="1541815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50" dirty="0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279DB6CA-019C-BE12-68AC-B1770C8972D4}"/>
              </a:ext>
            </a:extLst>
          </p:cNvPr>
          <p:cNvSpPr/>
          <p:nvPr/>
        </p:nvSpPr>
        <p:spPr>
          <a:xfrm>
            <a:off x="932128" y="1463967"/>
            <a:ext cx="306657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Desafíos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del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marcado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y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copia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concurrentes</a:t>
            </a:r>
            <a:endParaRPr lang="en-US" sz="1950" dirty="0"/>
          </a:p>
        </p:txBody>
      </p:sp>
      <p:sp>
        <p:nvSpPr>
          <p:cNvPr id="12" name="Text 18">
            <a:extLst>
              <a:ext uri="{FF2B5EF4-FFF2-40B4-BE49-F238E27FC236}">
                <a16:creationId xmlns:a16="http://schemas.microsoft.com/office/drawing/2014/main" id="{4321E8BF-B769-17CB-FEBD-89C7DF329939}"/>
              </a:ext>
            </a:extLst>
          </p:cNvPr>
          <p:cNvSpPr/>
          <p:nvPr/>
        </p:nvSpPr>
        <p:spPr>
          <a:xfrm>
            <a:off x="932128" y="1896471"/>
            <a:ext cx="12467987" cy="678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El GC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concurrente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ejecuta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tareas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recolección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mientras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aplicación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sigue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corriendo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reduciendo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pausas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Sin embargo, introduce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desafíos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significativos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7473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3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5" grpId="0"/>
      <p:bldP spid="56" grpId="0"/>
      <p:bldP spid="57" grpId="0"/>
      <p:bldP spid="58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8F63D18-8671-3656-3FDE-2756CD57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CBF1F5-1E82-E614-EA5A-74DCCC898576}"/>
              </a:ext>
            </a:extLst>
          </p:cNvPr>
          <p:cNvSpPr/>
          <p:nvPr/>
        </p:nvSpPr>
        <p:spPr>
          <a:xfrm>
            <a:off x="77591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133.500+ Whiteboard Fotografías de stock, fotos e imágenes libres de  derechos - iStock | Pizarra, Blackboard, Teacher">
            <a:extLst>
              <a:ext uri="{FF2B5EF4-FFF2-40B4-BE49-F238E27FC236}">
                <a16:creationId xmlns:a16="http://schemas.microsoft.com/office/drawing/2014/main" id="{451E78E7-A07C-4B7B-5A03-2CB78F369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1" t="9749" r="11546" b="14031"/>
          <a:stretch>
            <a:fillRect/>
          </a:stretch>
        </p:blipFill>
        <p:spPr bwMode="auto">
          <a:xfrm>
            <a:off x="7732947" y="2574701"/>
            <a:ext cx="6457186" cy="4428316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tailEnd type="stealt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4585614-639E-319D-7973-F2F8D6369F23}"/>
              </a:ext>
            </a:extLst>
          </p:cNvPr>
          <p:cNvSpPr/>
          <p:nvPr/>
        </p:nvSpPr>
        <p:spPr>
          <a:xfrm>
            <a:off x="7899289" y="2732511"/>
            <a:ext cx="6147485" cy="4035810"/>
          </a:xfrm>
          <a:prstGeom prst="roundRect">
            <a:avLst>
              <a:gd name="adj" fmla="val 13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621CB5F-BE52-5293-9200-81C13C319E79}"/>
              </a:ext>
            </a:extLst>
          </p:cNvPr>
          <p:cNvSpPr/>
          <p:nvPr/>
        </p:nvSpPr>
        <p:spPr>
          <a:xfrm>
            <a:off x="897106" y="479258"/>
            <a:ext cx="6616660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Conceptos Clave de </a:t>
            </a:r>
            <a:r>
              <a:rPr lang="en-US" sz="3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GC Modernos</a:t>
            </a:r>
            <a:endParaRPr lang="en-US" sz="33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CE9E7D41-401C-A553-C28E-3E86EE5AC006}"/>
              </a:ext>
            </a:extLst>
          </p:cNvPr>
          <p:cNvSpPr/>
          <p:nvPr/>
        </p:nvSpPr>
        <p:spPr>
          <a:xfrm>
            <a:off x="1675180" y="1541815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908FE8-CF15-B3E3-C92D-34EFB3CE626F}"/>
              </a:ext>
            </a:extLst>
          </p:cNvPr>
          <p:cNvGrpSpPr/>
          <p:nvPr/>
        </p:nvGrpSpPr>
        <p:grpSpPr>
          <a:xfrm>
            <a:off x="517859" y="2599729"/>
            <a:ext cx="6874933" cy="2090644"/>
            <a:chOff x="440267" y="5185468"/>
            <a:chExt cx="6874933" cy="20906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D92A55-51F3-0137-4423-FC3F718341F7}"/>
                </a:ext>
              </a:extLst>
            </p:cNvPr>
            <p:cNvGrpSpPr/>
            <p:nvPr/>
          </p:nvGrpSpPr>
          <p:grpSpPr>
            <a:xfrm>
              <a:off x="440267" y="5185468"/>
              <a:ext cx="6874933" cy="2090644"/>
              <a:chOff x="1100267" y="6734932"/>
              <a:chExt cx="6250050" cy="1976732"/>
            </a:xfrm>
          </p:grpSpPr>
          <p:sp>
            <p:nvSpPr>
              <p:cNvPr id="3" name="Shape 3">
                <a:extLst>
                  <a:ext uri="{FF2B5EF4-FFF2-40B4-BE49-F238E27FC236}">
                    <a16:creationId xmlns:a16="http://schemas.microsoft.com/office/drawing/2014/main" id="{2A00260D-E898-BA62-6CC8-79874CCB5340}"/>
                  </a:ext>
                </a:extLst>
              </p:cNvPr>
              <p:cNvSpPr/>
              <p:nvPr/>
            </p:nvSpPr>
            <p:spPr>
              <a:xfrm>
                <a:off x="1100267" y="6734932"/>
                <a:ext cx="6250050" cy="1976732"/>
              </a:xfrm>
              <a:prstGeom prst="roundRect">
                <a:avLst>
                  <a:gd name="adj" fmla="val 25000"/>
                </a:avLst>
              </a:prstGeom>
              <a:solidFill>
                <a:srgbClr val="0A081B">
                  <a:alpha val="75000"/>
                </a:srgbClr>
              </a:solidFill>
              <a:ln w="22860">
                <a:solidFill>
                  <a:srgbClr val="16FFBB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" name="Text 18">
                <a:extLst>
                  <a:ext uri="{FF2B5EF4-FFF2-40B4-BE49-F238E27FC236}">
                    <a16:creationId xmlns:a16="http://schemas.microsoft.com/office/drawing/2014/main" id="{D500BCB9-E93D-BDCD-0387-EB936BFBF2C9}"/>
                  </a:ext>
                </a:extLst>
              </p:cNvPr>
              <p:cNvSpPr/>
              <p:nvPr/>
            </p:nvSpPr>
            <p:spPr>
              <a:xfrm>
                <a:off x="1469296" y="7006864"/>
                <a:ext cx="5658951" cy="143286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01638"/>
                <a:r>
                  <a:rPr lang="en-US" sz="1600" b="1" dirty="0" err="1">
                    <a:solidFill>
                      <a:srgbClr val="00FFCC"/>
                    </a:solidFill>
                    <a:latin typeface="Barlow" pitchFamily="2" charset="77"/>
                  </a:rPr>
                  <a:t>Consistencia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durante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la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mutación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marL="401638"/>
                <a:endParaRPr lang="en-US" sz="1600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01638" lvl="1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Los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hilos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la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aplicación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(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mutators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)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modifican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heap al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mismo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tiempo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que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GC lo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analiza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o compacta.</a:t>
                </a:r>
              </a:p>
              <a:p>
                <a:pPr marL="401638" lvl="1" algn="just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Se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requieren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mecanismos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para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evitar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corrupción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(p.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ej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., 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barriers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lectura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/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escritura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).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B4CD063-931E-43F4-6F62-92D5E4A0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15" y="5992745"/>
              <a:ext cx="476088" cy="47608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CCCC9A5-AA03-FBFF-1700-2D7B306DA692}"/>
              </a:ext>
            </a:extLst>
          </p:cNvPr>
          <p:cNvGrpSpPr/>
          <p:nvPr/>
        </p:nvGrpSpPr>
        <p:grpSpPr>
          <a:xfrm>
            <a:off x="517858" y="5091483"/>
            <a:ext cx="6874933" cy="2265303"/>
            <a:chOff x="440267" y="2694379"/>
            <a:chExt cx="6874933" cy="2265303"/>
          </a:xfrm>
        </p:grpSpPr>
        <p:sp>
          <p:nvSpPr>
            <p:cNvPr id="7" name="Text 19">
              <a:extLst>
                <a:ext uri="{FF2B5EF4-FFF2-40B4-BE49-F238E27FC236}">
                  <a16:creationId xmlns:a16="http://schemas.microsoft.com/office/drawing/2014/main" id="{DE6BDD48-DD94-915F-A9F4-AD248823A0C9}"/>
                </a:ext>
              </a:extLst>
            </p:cNvPr>
            <p:cNvSpPr/>
            <p:nvPr/>
          </p:nvSpPr>
          <p:spPr>
            <a:xfrm>
              <a:off x="1085820" y="3767094"/>
              <a:ext cx="3740468" cy="6041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endParaRPr lang="en-US" sz="145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581FABB-2952-E325-98A2-0370E4C533D0}"/>
                </a:ext>
              </a:extLst>
            </p:cNvPr>
            <p:cNvGrpSpPr/>
            <p:nvPr/>
          </p:nvGrpSpPr>
          <p:grpSpPr>
            <a:xfrm>
              <a:off x="440267" y="2694379"/>
              <a:ext cx="6874933" cy="2265303"/>
              <a:chOff x="1086718" y="6734931"/>
              <a:chExt cx="6263599" cy="2265303"/>
            </a:xfrm>
          </p:grpSpPr>
          <p:sp>
            <p:nvSpPr>
              <p:cNvPr id="10" name="Shape 3">
                <a:extLst>
                  <a:ext uri="{FF2B5EF4-FFF2-40B4-BE49-F238E27FC236}">
                    <a16:creationId xmlns:a16="http://schemas.microsoft.com/office/drawing/2014/main" id="{4FF95E27-A97D-ECA8-7D9E-89395C291CF1}"/>
                  </a:ext>
                </a:extLst>
              </p:cNvPr>
              <p:cNvSpPr/>
              <p:nvPr/>
            </p:nvSpPr>
            <p:spPr>
              <a:xfrm>
                <a:off x="1086718" y="6734931"/>
                <a:ext cx="6263599" cy="2265303"/>
              </a:xfrm>
              <a:prstGeom prst="roundRect">
                <a:avLst>
                  <a:gd name="adj" fmla="val 25000"/>
                </a:avLst>
              </a:prstGeom>
              <a:solidFill>
                <a:srgbClr val="0A081B">
                  <a:alpha val="75000"/>
                </a:srgbClr>
              </a:solidFill>
              <a:ln w="22860">
                <a:solidFill>
                  <a:srgbClr val="2B9BF0"/>
                </a:solidFill>
                <a:prstDash val="soli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 18">
                <a:extLst>
                  <a:ext uri="{FF2B5EF4-FFF2-40B4-BE49-F238E27FC236}">
                    <a16:creationId xmlns:a16="http://schemas.microsoft.com/office/drawing/2014/main" id="{EBC3701D-B9EB-3FDE-2F6C-1ADE079FA93C}"/>
                  </a:ext>
                </a:extLst>
              </p:cNvPr>
              <p:cNvSpPr/>
              <p:nvPr/>
            </p:nvSpPr>
            <p:spPr>
              <a:xfrm>
                <a:off x="1443459" y="6960717"/>
                <a:ext cx="5680898" cy="197673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65138"/>
                <a:r>
                  <a:rPr lang="en-US" sz="1600" b="1" dirty="0" err="1">
                    <a:solidFill>
                      <a:srgbClr val="00FFCC"/>
                    </a:solidFill>
                    <a:latin typeface="Barlow" pitchFamily="2" charset="77"/>
                  </a:rPr>
                  <a:t>Complejidad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algorítmica</a:t>
                </a:r>
                <a:endParaRPr lang="en-US" sz="1600" b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endParaRPr>
              </a:p>
              <a:p>
                <a:pPr marL="465138"/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65138" lvl="1" algn="just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 GC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debe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manejar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objetos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que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cambian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ubicación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,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garantizando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que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las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referencias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apuntan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al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objeto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correcto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.  Durante la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compactación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/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reubicación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.</a:t>
                </a:r>
              </a:p>
              <a:p>
                <a:pPr marL="465138" lvl="1" algn="just"/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Algunos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algoritmos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usan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técnicas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avanzadas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(regiones,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colores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, forwarding pointers) para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lograr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concurrencia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A3C8B8-3C2B-A1E7-674B-76451E3F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542" y="3423501"/>
              <a:ext cx="691299" cy="691299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CA3BE8E-0448-DE38-8909-0080FD559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219705"/>
              </p:ext>
            </p:extLst>
          </p:nvPr>
        </p:nvGraphicFramePr>
        <p:xfrm>
          <a:off x="8764819" y="4347274"/>
          <a:ext cx="1479560" cy="170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560">
                  <a:extLst>
                    <a:ext uri="{9D8B030D-6E8A-4147-A177-3AD203B41FA5}">
                      <a16:colId xmlns:a16="http://schemas.microsoft.com/office/drawing/2014/main" val="1518295114"/>
                    </a:ext>
                  </a:extLst>
                </a:gridCol>
              </a:tblGrid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HEADERS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15489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670426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937619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D1560E-7BBE-4DDE-6F0C-F96FEDCFD68C}"/>
              </a:ext>
            </a:extLst>
          </p:cNvPr>
          <p:cNvCxnSpPr/>
          <p:nvPr/>
        </p:nvCxnSpPr>
        <p:spPr>
          <a:xfrm>
            <a:off x="10941803" y="3797084"/>
            <a:ext cx="0" cy="2743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40ED672-633B-CE52-65F7-A8EA81D5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99328"/>
              </p:ext>
            </p:extLst>
          </p:nvPr>
        </p:nvGraphicFramePr>
        <p:xfrm>
          <a:off x="11639228" y="4315781"/>
          <a:ext cx="1479560" cy="170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560">
                  <a:extLst>
                    <a:ext uri="{9D8B030D-6E8A-4147-A177-3AD203B41FA5}">
                      <a16:colId xmlns:a16="http://schemas.microsoft.com/office/drawing/2014/main" val="1518295114"/>
                    </a:ext>
                  </a:extLst>
                </a:gridCol>
              </a:tblGrid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HEADERS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15489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670426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937619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11DBF488-7A7B-1F81-5116-9551FE1BF9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7" t="2316" r="4257" b="5723"/>
          <a:stretch>
            <a:fillRect/>
          </a:stretch>
        </p:blipFill>
        <p:spPr>
          <a:xfrm>
            <a:off x="7910649" y="4825373"/>
            <a:ext cx="780375" cy="749607"/>
          </a:xfrm>
          <a:prstGeom prst="hexagon">
            <a:avLst>
              <a:gd name="adj" fmla="val 26318"/>
              <a:gd name="vf" fmla="val 115470"/>
            </a:avLst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870F8B-8773-BDE2-930A-442F2BFFB7E9}"/>
              </a:ext>
            </a:extLst>
          </p:cNvPr>
          <p:cNvSpPr txBox="1"/>
          <p:nvPr/>
        </p:nvSpPr>
        <p:spPr>
          <a:xfrm>
            <a:off x="8901816" y="6212006"/>
            <a:ext cx="1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space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1DD962-4908-9CCF-B78C-290AB9FB989A}"/>
              </a:ext>
            </a:extLst>
          </p:cNvPr>
          <p:cNvSpPr txBox="1"/>
          <p:nvPr/>
        </p:nvSpPr>
        <p:spPr>
          <a:xfrm>
            <a:off x="11868070" y="6176036"/>
            <a:ext cx="1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space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0283BFA-E32F-D365-E1F6-593266D6088E}"/>
              </a:ext>
            </a:extLst>
          </p:cNvPr>
          <p:cNvSpPr txBox="1"/>
          <p:nvPr/>
        </p:nvSpPr>
        <p:spPr>
          <a:xfrm>
            <a:off x="7899289" y="2732511"/>
            <a:ext cx="290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Copiado</a:t>
            </a:r>
            <a:r>
              <a:rPr lang="en-US" dirty="0"/>
              <a:t> con Stop the world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C62726C-AF4B-BBD8-F7ED-37FF5F84C2C9}"/>
              </a:ext>
            </a:extLst>
          </p:cNvPr>
          <p:cNvSpPr/>
          <p:nvPr/>
        </p:nvSpPr>
        <p:spPr>
          <a:xfrm>
            <a:off x="8477573" y="3285640"/>
            <a:ext cx="424243" cy="353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0DB2BFF6-F0ED-E194-641D-BFB4805305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12600" y="3717903"/>
            <a:ext cx="707796" cy="550950"/>
          </a:xfrm>
          <a:prstGeom prst="curvedConnector3">
            <a:avLst>
              <a:gd name="adj1" fmla="val 3905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833DE06-A243-4F8D-FEAC-98FBD6EEDC9E}"/>
              </a:ext>
            </a:extLst>
          </p:cNvPr>
          <p:cNvSpPr/>
          <p:nvPr/>
        </p:nvSpPr>
        <p:spPr>
          <a:xfrm>
            <a:off x="9368435" y="3284407"/>
            <a:ext cx="424243" cy="353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DB8ECC7B-4851-DC3A-8108-B72BDA024CCC}"/>
              </a:ext>
            </a:extLst>
          </p:cNvPr>
          <p:cNvCxnSpPr>
            <a:cxnSpLocks/>
            <a:stCxn id="69" idx="2"/>
          </p:cNvCxnSpPr>
          <p:nvPr/>
        </p:nvCxnSpPr>
        <p:spPr>
          <a:xfrm rot="5400000">
            <a:off x="9124215" y="3889701"/>
            <a:ext cx="707797" cy="204888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CA6DABD-8413-A93C-9858-046B85E7877D}"/>
              </a:ext>
            </a:extLst>
          </p:cNvPr>
          <p:cNvSpPr/>
          <p:nvPr/>
        </p:nvSpPr>
        <p:spPr>
          <a:xfrm>
            <a:off x="10113061" y="3266229"/>
            <a:ext cx="424243" cy="353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92E9CADE-CF2F-1640-5957-2031A552D4B6}"/>
              </a:ext>
            </a:extLst>
          </p:cNvPr>
          <p:cNvCxnSpPr>
            <a:cxnSpLocks/>
          </p:cNvCxnSpPr>
          <p:nvPr/>
        </p:nvCxnSpPr>
        <p:spPr>
          <a:xfrm rot="5400000">
            <a:off x="9668669" y="3712222"/>
            <a:ext cx="738062" cy="529587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DF4657BF-63E0-EBCC-21E3-EEF058AB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33843"/>
              </p:ext>
            </p:extLst>
          </p:nvPr>
        </p:nvGraphicFramePr>
        <p:xfrm>
          <a:off x="8762239" y="4344694"/>
          <a:ext cx="1479560" cy="170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560">
                  <a:extLst>
                    <a:ext uri="{9D8B030D-6E8A-4147-A177-3AD203B41FA5}">
                      <a16:colId xmlns:a16="http://schemas.microsoft.com/office/drawing/2014/main" val="1518295114"/>
                    </a:ext>
                  </a:extLst>
                </a:gridCol>
              </a:tblGrid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FORWARDING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15489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670426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937619"/>
                  </a:ext>
                </a:extLst>
              </a:tr>
            </a:tbl>
          </a:graphicData>
        </a:graphic>
      </p:graphicFrame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4869BF03-0E42-9420-6270-30F3A4061A25}"/>
              </a:ext>
            </a:extLst>
          </p:cNvPr>
          <p:cNvCxnSpPr>
            <a:stCxn id="74" idx="2"/>
            <a:endCxn id="17" idx="0"/>
          </p:cNvCxnSpPr>
          <p:nvPr/>
        </p:nvCxnSpPr>
        <p:spPr>
          <a:xfrm rot="16200000" flipH="1">
            <a:off x="11004239" y="2941012"/>
            <a:ext cx="695712" cy="2053825"/>
          </a:xfrm>
          <a:prstGeom prst="curvedConnector3">
            <a:avLst>
              <a:gd name="adj1" fmla="val 5222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 100">
            <a:extLst>
              <a:ext uri="{FF2B5EF4-FFF2-40B4-BE49-F238E27FC236}">
                <a16:creationId xmlns:a16="http://schemas.microsoft.com/office/drawing/2014/main" id="{8E188778-5F0D-91EC-71F8-C842BE7EB735}"/>
              </a:ext>
            </a:extLst>
          </p:cNvPr>
          <p:cNvSpPr/>
          <p:nvPr/>
        </p:nvSpPr>
        <p:spPr>
          <a:xfrm>
            <a:off x="9559643" y="3631096"/>
            <a:ext cx="2652235" cy="689113"/>
          </a:xfrm>
          <a:custGeom>
            <a:avLst/>
            <a:gdLst>
              <a:gd name="connsiteX0" fmla="*/ 1800 w 2652235"/>
              <a:gd name="connsiteY0" fmla="*/ 0 h 689113"/>
              <a:gd name="connsiteX1" fmla="*/ 61435 w 2652235"/>
              <a:gd name="connsiteY1" fmla="*/ 337930 h 689113"/>
              <a:gd name="connsiteX2" fmla="*/ 405992 w 2652235"/>
              <a:gd name="connsiteY2" fmla="*/ 410817 h 689113"/>
              <a:gd name="connsiteX3" fmla="*/ 1969748 w 2652235"/>
              <a:gd name="connsiteY3" fmla="*/ 450574 h 689113"/>
              <a:gd name="connsiteX4" fmla="*/ 2652235 w 2652235"/>
              <a:gd name="connsiteY4" fmla="*/ 689113 h 68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235" h="689113">
                <a:moveTo>
                  <a:pt x="1800" y="0"/>
                </a:moveTo>
                <a:cubicBezTo>
                  <a:pt x="-2065" y="134730"/>
                  <a:pt x="-5930" y="269461"/>
                  <a:pt x="61435" y="337930"/>
                </a:cubicBezTo>
                <a:cubicBezTo>
                  <a:pt x="128800" y="406399"/>
                  <a:pt x="87940" y="392043"/>
                  <a:pt x="405992" y="410817"/>
                </a:cubicBezTo>
                <a:cubicBezTo>
                  <a:pt x="724044" y="429591"/>
                  <a:pt x="1595374" y="404191"/>
                  <a:pt x="1969748" y="450574"/>
                </a:cubicBezTo>
                <a:cubicBezTo>
                  <a:pt x="2344122" y="496957"/>
                  <a:pt x="2498178" y="593035"/>
                  <a:pt x="2652235" y="689113"/>
                </a:cubicBezTo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ABEF8836-20FD-9182-5F42-D814AFF40536}"/>
              </a:ext>
            </a:extLst>
          </p:cNvPr>
          <p:cNvSpPr/>
          <p:nvPr/>
        </p:nvSpPr>
        <p:spPr>
          <a:xfrm>
            <a:off x="8753061" y="3650974"/>
            <a:ext cx="3193774" cy="669235"/>
          </a:xfrm>
          <a:custGeom>
            <a:avLst/>
            <a:gdLst>
              <a:gd name="connsiteX0" fmla="*/ 0 w 3193774"/>
              <a:gd name="connsiteY0" fmla="*/ 0 h 669235"/>
              <a:gd name="connsiteX1" fmla="*/ 99391 w 3193774"/>
              <a:gd name="connsiteY1" fmla="*/ 185530 h 669235"/>
              <a:gd name="connsiteX2" fmla="*/ 377687 w 3193774"/>
              <a:gd name="connsiteY2" fmla="*/ 251791 h 669235"/>
              <a:gd name="connsiteX3" fmla="*/ 589722 w 3193774"/>
              <a:gd name="connsiteY3" fmla="*/ 437322 h 669235"/>
              <a:gd name="connsiteX4" fmla="*/ 1577009 w 3193774"/>
              <a:gd name="connsiteY4" fmla="*/ 496956 h 669235"/>
              <a:gd name="connsiteX5" fmla="*/ 2835965 w 3193774"/>
              <a:gd name="connsiteY5" fmla="*/ 523461 h 669235"/>
              <a:gd name="connsiteX6" fmla="*/ 3193774 w 3193774"/>
              <a:gd name="connsiteY6" fmla="*/ 669235 h 66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3774" h="669235">
                <a:moveTo>
                  <a:pt x="0" y="0"/>
                </a:moveTo>
                <a:cubicBezTo>
                  <a:pt x="18221" y="71782"/>
                  <a:pt x="36443" y="143565"/>
                  <a:pt x="99391" y="185530"/>
                </a:cubicBezTo>
                <a:cubicBezTo>
                  <a:pt x="162339" y="227495"/>
                  <a:pt x="295965" y="209826"/>
                  <a:pt x="377687" y="251791"/>
                </a:cubicBezTo>
                <a:cubicBezTo>
                  <a:pt x="459409" y="293756"/>
                  <a:pt x="389835" y="396461"/>
                  <a:pt x="589722" y="437322"/>
                </a:cubicBezTo>
                <a:cubicBezTo>
                  <a:pt x="789609" y="478183"/>
                  <a:pt x="1202635" y="482600"/>
                  <a:pt x="1577009" y="496956"/>
                </a:cubicBezTo>
                <a:cubicBezTo>
                  <a:pt x="1951383" y="511312"/>
                  <a:pt x="2566504" y="494748"/>
                  <a:pt x="2835965" y="523461"/>
                </a:cubicBezTo>
                <a:cubicBezTo>
                  <a:pt x="3105426" y="552174"/>
                  <a:pt x="3149600" y="610704"/>
                  <a:pt x="3193774" y="669235"/>
                </a:cubicBezTo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 19">
            <a:extLst>
              <a:ext uri="{FF2B5EF4-FFF2-40B4-BE49-F238E27FC236}">
                <a16:creationId xmlns:a16="http://schemas.microsoft.com/office/drawing/2014/main" id="{BDCEF839-0DD8-8438-3636-69ADA5DE3EB8}"/>
              </a:ext>
            </a:extLst>
          </p:cNvPr>
          <p:cNvSpPr/>
          <p:nvPr/>
        </p:nvSpPr>
        <p:spPr>
          <a:xfrm>
            <a:off x="1675180" y="1541815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50" dirty="0"/>
          </a:p>
        </p:txBody>
      </p:sp>
      <p:sp>
        <p:nvSpPr>
          <p:cNvPr id="105" name="Text 17">
            <a:extLst>
              <a:ext uri="{FF2B5EF4-FFF2-40B4-BE49-F238E27FC236}">
                <a16:creationId xmlns:a16="http://schemas.microsoft.com/office/drawing/2014/main" id="{DE0E2787-7CC4-83E6-5FDA-90212F0993A1}"/>
              </a:ext>
            </a:extLst>
          </p:cNvPr>
          <p:cNvSpPr/>
          <p:nvPr/>
        </p:nvSpPr>
        <p:spPr>
          <a:xfrm>
            <a:off x="932128" y="1463967"/>
            <a:ext cx="306657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Desafíos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del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marcado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y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copia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concurrentes</a:t>
            </a:r>
            <a:endParaRPr lang="en-US" sz="1950" dirty="0"/>
          </a:p>
        </p:txBody>
      </p:sp>
      <p:sp>
        <p:nvSpPr>
          <p:cNvPr id="106" name="Text 18">
            <a:extLst>
              <a:ext uri="{FF2B5EF4-FFF2-40B4-BE49-F238E27FC236}">
                <a16:creationId xmlns:a16="http://schemas.microsoft.com/office/drawing/2014/main" id="{680A6768-C568-E006-1A75-5CCD85588FD8}"/>
              </a:ext>
            </a:extLst>
          </p:cNvPr>
          <p:cNvSpPr/>
          <p:nvPr/>
        </p:nvSpPr>
        <p:spPr>
          <a:xfrm>
            <a:off x="932128" y="1896471"/>
            <a:ext cx="12467987" cy="678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El GC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concurrente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ejecuta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tareas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recolección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mientras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aplicación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sigue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corriendo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reduciendo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pausas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Sin embargo, introduce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desafíos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significativos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689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30" grpId="0"/>
      <p:bldP spid="60" grpId="0"/>
      <p:bldP spid="61" grpId="0"/>
      <p:bldP spid="62" grpId="0" animBg="1"/>
      <p:bldP spid="69" grpId="0" animBg="1"/>
      <p:bldP spid="74" grpId="0" animBg="1"/>
      <p:bldP spid="74" grpId="1" animBg="1"/>
      <p:bldP spid="101" grpId="0" animBg="1"/>
      <p:bldP spid="102" grpId="0" animBg="1"/>
      <p:bldP spid="10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B968195-A81B-46CB-0A8C-1F798C08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2CC7A1-A534-ECA6-D499-A4F6296C247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38443AB-3355-60D6-8EEC-E0706F9B7353}"/>
              </a:ext>
            </a:extLst>
          </p:cNvPr>
          <p:cNvSpPr/>
          <p:nvPr/>
        </p:nvSpPr>
        <p:spPr>
          <a:xfrm>
            <a:off x="881063" y="1125855"/>
            <a:ext cx="408134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8F8F8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Problema Original (Pre-Java)</a:t>
            </a:r>
            <a:endParaRPr lang="en-US" sz="2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DE3DBA3-245E-D9FB-A9E7-1292FDF9DF71}"/>
              </a:ext>
            </a:extLst>
          </p:cNvPr>
          <p:cNvSpPr/>
          <p:nvPr/>
        </p:nvSpPr>
        <p:spPr>
          <a:xfrm>
            <a:off x="881063" y="1576149"/>
            <a:ext cx="741414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Infierno de la </a:t>
            </a:r>
            <a:r>
              <a:rPr lang="en-US" sz="44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Compilación</a:t>
            </a:r>
            <a:endParaRPr lang="en-US" sz="4400" dirty="0">
              <a:solidFill>
                <a:srgbClr val="00FFCC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27A9F09-8D3C-A788-15ED-AE178051766D}"/>
              </a:ext>
            </a:extLst>
          </p:cNvPr>
          <p:cNvSpPr/>
          <p:nvPr/>
        </p:nvSpPr>
        <p:spPr>
          <a:xfrm>
            <a:off x="881063" y="2652951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lenguajes clásicos (C, C++), el código fuente se compila directamente a código máquina nativo. Este código máquina es dependiente de la plataforma:</a:t>
            </a:r>
            <a:endParaRPr lang="en-US" sz="245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023FE93-35B2-804A-93FB-B8D9DBEFDEC1}"/>
              </a:ext>
            </a:extLst>
          </p:cNvPr>
          <p:cNvSpPr/>
          <p:nvPr/>
        </p:nvSpPr>
        <p:spPr>
          <a:xfrm>
            <a:off x="881063" y="3942874"/>
            <a:ext cx="6308288" cy="1870829"/>
          </a:xfrm>
          <a:prstGeom prst="roundRect">
            <a:avLst>
              <a:gd name="adj" fmla="val 2018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379FC57-0880-B467-DD7B-9CC3B9DE585C}"/>
              </a:ext>
            </a:extLst>
          </p:cNvPr>
          <p:cNvSpPr/>
          <p:nvPr/>
        </p:nvSpPr>
        <p:spPr>
          <a:xfrm>
            <a:off x="1163241" y="422505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Hardware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F7F031A-7170-14AB-4CFA-198366AE23E7}"/>
              </a:ext>
            </a:extLst>
          </p:cNvPr>
          <p:cNvSpPr/>
          <p:nvPr/>
        </p:nvSpPr>
        <p:spPr>
          <a:xfrm>
            <a:off x="1163241" y="4725710"/>
            <a:ext cx="57439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Está diseñado para una arquitectura de CPU específica (x86, ARM, SPARC...).</a:t>
            </a:r>
            <a:endParaRPr lang="en-US" sz="195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6532853-4B9C-FD4E-5A67-CBE9C6516C8B}"/>
              </a:ext>
            </a:extLst>
          </p:cNvPr>
          <p:cNvSpPr/>
          <p:nvPr/>
        </p:nvSpPr>
        <p:spPr>
          <a:xfrm>
            <a:off x="7441049" y="3942874"/>
            <a:ext cx="6308288" cy="1870829"/>
          </a:xfrm>
          <a:prstGeom prst="roundRect">
            <a:avLst>
              <a:gd name="adj" fmla="val 2018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B4EB1E2-FC32-6D6A-A1AE-00ABC9CF9A11}"/>
              </a:ext>
            </a:extLst>
          </p:cNvPr>
          <p:cNvSpPr/>
          <p:nvPr/>
        </p:nvSpPr>
        <p:spPr>
          <a:xfrm>
            <a:off x="7723227" y="422505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Sistema Operativo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0771970-C950-2EEB-C7EB-E08D966752D6}"/>
              </a:ext>
            </a:extLst>
          </p:cNvPr>
          <p:cNvSpPr/>
          <p:nvPr/>
        </p:nvSpPr>
        <p:spPr>
          <a:xfrm>
            <a:off x="7723227" y="4725710"/>
            <a:ext cx="57439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 llamadas al sistema y librerías específicas del Kernel (Windows API, POSIX en Linux/macOS).</a:t>
            </a:r>
            <a:endParaRPr lang="en-US" sz="19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66A5000-883A-BA73-34C3-4B86E0D7DF69}"/>
              </a:ext>
            </a:extLst>
          </p:cNvPr>
          <p:cNvSpPr/>
          <p:nvPr/>
        </p:nvSpPr>
        <p:spPr>
          <a:xfrm>
            <a:off x="881063" y="6096833"/>
            <a:ext cx="128682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Consecuencia:</a:t>
            </a: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que tu programa funcione en 3 S.O. y 2 arquitecturas (3x2), </a:t>
            </a:r>
            <a:r>
              <a:rPr lang="en-US" sz="2450" dirty="0">
                <a:solidFill>
                  <a:srgbClr val="E0E4E6"/>
                </a:solidFill>
                <a:latin typeface="Barlow" pitchFamily="34" charset="0"/>
              </a:rPr>
              <a:t>necesitabas 6 binarios diferentes y 6 procesos de compilación y testeo.</a:t>
            </a:r>
          </a:p>
        </p:txBody>
      </p:sp>
    </p:spTree>
    <p:extLst>
      <p:ext uri="{BB962C8B-B14F-4D97-AF65-F5344CB8AC3E}">
        <p14:creationId xmlns:p14="http://schemas.microsoft.com/office/powerpoint/2010/main" val="3611583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4067DC-3D66-B705-D1A7-030E8DC51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7676E2-F478-4D04-B3B8-7B895A148493}"/>
              </a:ext>
            </a:extLst>
          </p:cNvPr>
          <p:cNvSpPr/>
          <p:nvPr/>
        </p:nvSpPr>
        <p:spPr>
          <a:xfrm>
            <a:off x="77591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133.500+ Whiteboard Fotografías de stock, fotos e imágenes libres de  derechos - iStock | Pizarra, Blackboard, Teacher">
            <a:extLst>
              <a:ext uri="{FF2B5EF4-FFF2-40B4-BE49-F238E27FC236}">
                <a16:creationId xmlns:a16="http://schemas.microsoft.com/office/drawing/2014/main" id="{22ECB1D8-78E9-D64B-F1EB-0913F7CC3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1" t="9749" r="11546" b="14031"/>
          <a:stretch>
            <a:fillRect/>
          </a:stretch>
        </p:blipFill>
        <p:spPr bwMode="auto">
          <a:xfrm>
            <a:off x="7732947" y="2574701"/>
            <a:ext cx="6457186" cy="4428316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tailEnd type="stealt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E91B69A-8F6D-F286-C9B4-DB699B183FDC}"/>
              </a:ext>
            </a:extLst>
          </p:cNvPr>
          <p:cNvSpPr/>
          <p:nvPr/>
        </p:nvSpPr>
        <p:spPr>
          <a:xfrm>
            <a:off x="7899289" y="2732511"/>
            <a:ext cx="6147485" cy="4035810"/>
          </a:xfrm>
          <a:prstGeom prst="roundRect">
            <a:avLst>
              <a:gd name="adj" fmla="val 13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37EDA9A-FD45-9D85-9A51-139FABF9C94F}"/>
              </a:ext>
            </a:extLst>
          </p:cNvPr>
          <p:cNvSpPr/>
          <p:nvPr/>
        </p:nvSpPr>
        <p:spPr>
          <a:xfrm>
            <a:off x="897106" y="479258"/>
            <a:ext cx="6616660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Conceptos Clave de </a:t>
            </a:r>
            <a:r>
              <a:rPr lang="en-US" sz="3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GC Modernos</a:t>
            </a:r>
            <a:endParaRPr lang="en-US" sz="33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C46EF7-1B12-6C74-1366-529EFF2BB166}"/>
              </a:ext>
            </a:extLst>
          </p:cNvPr>
          <p:cNvGrpSpPr/>
          <p:nvPr/>
        </p:nvGrpSpPr>
        <p:grpSpPr>
          <a:xfrm>
            <a:off x="517859" y="2599729"/>
            <a:ext cx="6874933" cy="2090644"/>
            <a:chOff x="440267" y="5185468"/>
            <a:chExt cx="6874933" cy="20906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9DBE80A-F74A-FA42-458E-63193C96027F}"/>
                </a:ext>
              </a:extLst>
            </p:cNvPr>
            <p:cNvGrpSpPr/>
            <p:nvPr/>
          </p:nvGrpSpPr>
          <p:grpSpPr>
            <a:xfrm>
              <a:off x="440267" y="5185468"/>
              <a:ext cx="6874933" cy="2090644"/>
              <a:chOff x="1100267" y="6734932"/>
              <a:chExt cx="6250050" cy="1976732"/>
            </a:xfrm>
          </p:grpSpPr>
          <p:sp>
            <p:nvSpPr>
              <p:cNvPr id="3" name="Shape 3">
                <a:extLst>
                  <a:ext uri="{FF2B5EF4-FFF2-40B4-BE49-F238E27FC236}">
                    <a16:creationId xmlns:a16="http://schemas.microsoft.com/office/drawing/2014/main" id="{687C715C-E24A-EEEF-A788-196CA097C9C6}"/>
                  </a:ext>
                </a:extLst>
              </p:cNvPr>
              <p:cNvSpPr/>
              <p:nvPr/>
            </p:nvSpPr>
            <p:spPr>
              <a:xfrm>
                <a:off x="1100267" y="6734932"/>
                <a:ext cx="6250050" cy="1976732"/>
              </a:xfrm>
              <a:prstGeom prst="roundRect">
                <a:avLst>
                  <a:gd name="adj" fmla="val 25000"/>
                </a:avLst>
              </a:prstGeom>
              <a:solidFill>
                <a:srgbClr val="0A081B">
                  <a:alpha val="75000"/>
                </a:srgbClr>
              </a:solidFill>
              <a:ln w="22860">
                <a:solidFill>
                  <a:srgbClr val="16FFBB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" name="Text 18">
                <a:extLst>
                  <a:ext uri="{FF2B5EF4-FFF2-40B4-BE49-F238E27FC236}">
                    <a16:creationId xmlns:a16="http://schemas.microsoft.com/office/drawing/2014/main" id="{28869B1C-FEA5-C446-4401-F8077444C2B4}"/>
                  </a:ext>
                </a:extLst>
              </p:cNvPr>
              <p:cNvSpPr/>
              <p:nvPr/>
            </p:nvSpPr>
            <p:spPr>
              <a:xfrm>
                <a:off x="1469296" y="7006864"/>
                <a:ext cx="5658951" cy="143286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01638"/>
                <a:r>
                  <a:rPr lang="en-US" sz="1600" b="1" dirty="0" err="1">
                    <a:solidFill>
                      <a:srgbClr val="00FFCC"/>
                    </a:solidFill>
                    <a:latin typeface="Barlow" pitchFamily="2" charset="77"/>
                  </a:rPr>
                  <a:t>Consistencia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durante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la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mutación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marL="401638"/>
                <a:endParaRPr lang="en-US" sz="1600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01638" lvl="1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Los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hilos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la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aplicación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(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mutators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)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modifican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heap al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mismo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tiempo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que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GC lo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analiza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o compacta.</a:t>
                </a:r>
              </a:p>
              <a:p>
                <a:pPr marL="401638" lvl="1" algn="just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Se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requieren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mecanismos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para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evitar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corrupción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(p.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ej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., 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barriers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lectura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/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escritura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).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0CC465-0C42-C92E-E960-4D0BEDFD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15" y="5992745"/>
              <a:ext cx="476088" cy="47608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58C5C2-10BD-620F-5172-15A21B7D1044}"/>
              </a:ext>
            </a:extLst>
          </p:cNvPr>
          <p:cNvGrpSpPr/>
          <p:nvPr/>
        </p:nvGrpSpPr>
        <p:grpSpPr>
          <a:xfrm>
            <a:off x="517858" y="5091483"/>
            <a:ext cx="6874933" cy="2265303"/>
            <a:chOff x="440267" y="2694379"/>
            <a:chExt cx="6874933" cy="2265303"/>
          </a:xfrm>
        </p:grpSpPr>
        <p:sp>
          <p:nvSpPr>
            <p:cNvPr id="7" name="Text 19">
              <a:extLst>
                <a:ext uri="{FF2B5EF4-FFF2-40B4-BE49-F238E27FC236}">
                  <a16:creationId xmlns:a16="http://schemas.microsoft.com/office/drawing/2014/main" id="{3F8990A5-34F4-6AAC-01A3-8B9B07EE4EBF}"/>
                </a:ext>
              </a:extLst>
            </p:cNvPr>
            <p:cNvSpPr/>
            <p:nvPr/>
          </p:nvSpPr>
          <p:spPr>
            <a:xfrm>
              <a:off x="1085820" y="3767094"/>
              <a:ext cx="3740468" cy="6041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endParaRPr lang="en-US" sz="145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A85016-8D8C-F65F-9EDA-EA0FADD5318D}"/>
                </a:ext>
              </a:extLst>
            </p:cNvPr>
            <p:cNvGrpSpPr/>
            <p:nvPr/>
          </p:nvGrpSpPr>
          <p:grpSpPr>
            <a:xfrm>
              <a:off x="440267" y="2694379"/>
              <a:ext cx="6874933" cy="2265303"/>
              <a:chOff x="1086718" y="6734931"/>
              <a:chExt cx="6263599" cy="2265303"/>
            </a:xfrm>
          </p:grpSpPr>
          <p:sp>
            <p:nvSpPr>
              <p:cNvPr id="10" name="Shape 3">
                <a:extLst>
                  <a:ext uri="{FF2B5EF4-FFF2-40B4-BE49-F238E27FC236}">
                    <a16:creationId xmlns:a16="http://schemas.microsoft.com/office/drawing/2014/main" id="{1B84B47F-B3B7-4326-B070-E18E44EC7585}"/>
                  </a:ext>
                </a:extLst>
              </p:cNvPr>
              <p:cNvSpPr/>
              <p:nvPr/>
            </p:nvSpPr>
            <p:spPr>
              <a:xfrm>
                <a:off x="1086718" y="6734931"/>
                <a:ext cx="6263599" cy="2265303"/>
              </a:xfrm>
              <a:prstGeom prst="roundRect">
                <a:avLst>
                  <a:gd name="adj" fmla="val 25000"/>
                </a:avLst>
              </a:prstGeom>
              <a:solidFill>
                <a:srgbClr val="0A081B">
                  <a:alpha val="75000"/>
                </a:srgbClr>
              </a:solidFill>
              <a:ln w="22860">
                <a:solidFill>
                  <a:srgbClr val="2B9BF0"/>
                </a:solidFill>
                <a:prstDash val="soli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 18">
                <a:extLst>
                  <a:ext uri="{FF2B5EF4-FFF2-40B4-BE49-F238E27FC236}">
                    <a16:creationId xmlns:a16="http://schemas.microsoft.com/office/drawing/2014/main" id="{EED2203C-252B-659B-EC01-DF7D5AD27723}"/>
                  </a:ext>
                </a:extLst>
              </p:cNvPr>
              <p:cNvSpPr/>
              <p:nvPr/>
            </p:nvSpPr>
            <p:spPr>
              <a:xfrm>
                <a:off x="1443459" y="6960717"/>
                <a:ext cx="5680898" cy="197673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65138"/>
                <a:r>
                  <a:rPr lang="en-US" sz="1600" b="1" dirty="0" err="1">
                    <a:solidFill>
                      <a:srgbClr val="00FFCC"/>
                    </a:solidFill>
                    <a:latin typeface="Barlow" pitchFamily="2" charset="77"/>
                  </a:rPr>
                  <a:t>Complejidad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algorítmica</a:t>
                </a:r>
                <a:endParaRPr lang="en-US" sz="1600" b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endParaRPr>
              </a:p>
              <a:p>
                <a:pPr marL="465138"/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65138" lvl="1" algn="just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 GC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debe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manejar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objetos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que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cambian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ubicación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,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garantizando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que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las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referencias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apuntan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al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objeto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correcto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.  Durante la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compactación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/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reubicación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.</a:t>
                </a:r>
              </a:p>
              <a:p>
                <a:pPr marL="465138" lvl="1" algn="just"/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Algunos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algoritmos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usan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técnicas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avanzadas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(regiones,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colores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, forwarding pointers) para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lograr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concurrencia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54FD7-D5F5-CCBE-EFC0-E0D72119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542" y="3423501"/>
              <a:ext cx="691299" cy="691299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BD07FE6-7836-1FF3-F616-DF42B6381448}"/>
              </a:ext>
            </a:extLst>
          </p:cNvPr>
          <p:cNvGraphicFramePr>
            <a:graphicFrameLocks noGrp="1"/>
          </p:cNvGraphicFramePr>
          <p:nvPr/>
        </p:nvGraphicFramePr>
        <p:xfrm>
          <a:off x="8764819" y="4347274"/>
          <a:ext cx="1479560" cy="170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560">
                  <a:extLst>
                    <a:ext uri="{9D8B030D-6E8A-4147-A177-3AD203B41FA5}">
                      <a16:colId xmlns:a16="http://schemas.microsoft.com/office/drawing/2014/main" val="1518295114"/>
                    </a:ext>
                  </a:extLst>
                </a:gridCol>
              </a:tblGrid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HEADERS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15489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670426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937619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50509B-52F3-9737-5E15-82545364A86E}"/>
              </a:ext>
            </a:extLst>
          </p:cNvPr>
          <p:cNvCxnSpPr/>
          <p:nvPr/>
        </p:nvCxnSpPr>
        <p:spPr>
          <a:xfrm>
            <a:off x="10941803" y="3797084"/>
            <a:ext cx="0" cy="2743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0AAD35F-E11E-FA4E-CBA5-9423E7552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26053"/>
              </p:ext>
            </p:extLst>
          </p:nvPr>
        </p:nvGraphicFramePr>
        <p:xfrm>
          <a:off x="11639228" y="4315781"/>
          <a:ext cx="1479560" cy="170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560">
                  <a:extLst>
                    <a:ext uri="{9D8B030D-6E8A-4147-A177-3AD203B41FA5}">
                      <a16:colId xmlns:a16="http://schemas.microsoft.com/office/drawing/2014/main" val="1518295114"/>
                    </a:ext>
                  </a:extLst>
                </a:gridCol>
              </a:tblGrid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HEADERS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15489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670426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93761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CEA6AE8-A378-29C9-2854-6EF6E452BF5A}"/>
              </a:ext>
            </a:extLst>
          </p:cNvPr>
          <p:cNvSpPr txBox="1"/>
          <p:nvPr/>
        </p:nvSpPr>
        <p:spPr>
          <a:xfrm>
            <a:off x="8901816" y="6212006"/>
            <a:ext cx="1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space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EEA6BF-83D5-1E62-96EE-7F22FECAC0AE}"/>
              </a:ext>
            </a:extLst>
          </p:cNvPr>
          <p:cNvSpPr txBox="1"/>
          <p:nvPr/>
        </p:nvSpPr>
        <p:spPr>
          <a:xfrm>
            <a:off x="11868070" y="6176036"/>
            <a:ext cx="1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space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CE5F6B-B864-946E-C5A7-5FA38BEB6CE0}"/>
              </a:ext>
            </a:extLst>
          </p:cNvPr>
          <p:cNvSpPr txBox="1"/>
          <p:nvPr/>
        </p:nvSpPr>
        <p:spPr>
          <a:xfrm>
            <a:off x="7899289" y="2732511"/>
            <a:ext cx="290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Copiado</a:t>
            </a:r>
            <a:r>
              <a:rPr lang="en-US" dirty="0"/>
              <a:t> </a:t>
            </a:r>
            <a:r>
              <a:rPr lang="en-US" dirty="0" err="1"/>
              <a:t>concurrente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C5402E1-09EF-193C-D73B-92BAB15E952D}"/>
              </a:ext>
            </a:extLst>
          </p:cNvPr>
          <p:cNvSpPr/>
          <p:nvPr/>
        </p:nvSpPr>
        <p:spPr>
          <a:xfrm>
            <a:off x="8477573" y="3285640"/>
            <a:ext cx="424243" cy="353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E27A80F4-EBFF-DB2E-5792-A27C4E88B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12600" y="3717903"/>
            <a:ext cx="707796" cy="550950"/>
          </a:xfrm>
          <a:prstGeom prst="curvedConnector3">
            <a:avLst>
              <a:gd name="adj1" fmla="val 3905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1C820C3-A7BB-666A-1D7F-32A06A9653AA}"/>
              </a:ext>
            </a:extLst>
          </p:cNvPr>
          <p:cNvSpPr/>
          <p:nvPr/>
        </p:nvSpPr>
        <p:spPr>
          <a:xfrm>
            <a:off x="9368435" y="3284407"/>
            <a:ext cx="424243" cy="353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8D9FA46F-9481-967B-8265-01277A2519DD}"/>
              </a:ext>
            </a:extLst>
          </p:cNvPr>
          <p:cNvCxnSpPr>
            <a:cxnSpLocks/>
            <a:stCxn id="69" idx="2"/>
          </p:cNvCxnSpPr>
          <p:nvPr/>
        </p:nvCxnSpPr>
        <p:spPr>
          <a:xfrm rot="5400000">
            <a:off x="9124215" y="3889701"/>
            <a:ext cx="707797" cy="204888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6B6BA61-657E-8604-2333-FE6A4F1E3442}"/>
              </a:ext>
            </a:extLst>
          </p:cNvPr>
          <p:cNvSpPr/>
          <p:nvPr/>
        </p:nvSpPr>
        <p:spPr>
          <a:xfrm>
            <a:off x="10113061" y="3266229"/>
            <a:ext cx="424243" cy="353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D7E3CE82-4AA1-9027-B00D-F390C48CAAB3}"/>
              </a:ext>
            </a:extLst>
          </p:cNvPr>
          <p:cNvCxnSpPr>
            <a:cxnSpLocks/>
          </p:cNvCxnSpPr>
          <p:nvPr/>
        </p:nvCxnSpPr>
        <p:spPr>
          <a:xfrm rot="5400000">
            <a:off x="9668669" y="3712222"/>
            <a:ext cx="738062" cy="529587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88476CE3-6D2F-E3C4-6DF1-03BF07F48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0610"/>
              </p:ext>
            </p:extLst>
          </p:nvPr>
        </p:nvGraphicFramePr>
        <p:xfrm>
          <a:off x="8764819" y="4346041"/>
          <a:ext cx="1479560" cy="170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560">
                  <a:extLst>
                    <a:ext uri="{9D8B030D-6E8A-4147-A177-3AD203B41FA5}">
                      <a16:colId xmlns:a16="http://schemas.microsoft.com/office/drawing/2014/main" val="1518295114"/>
                    </a:ext>
                  </a:extLst>
                </a:gridCol>
              </a:tblGrid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HEADERS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15489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670426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Y = 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937619"/>
                  </a:ext>
                </a:extLst>
              </a:tr>
            </a:tbl>
          </a:graphicData>
        </a:graphic>
      </p:graphicFrame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F9B5FE31-B06E-356B-66AA-62401BF58DDB}"/>
              </a:ext>
            </a:extLst>
          </p:cNvPr>
          <p:cNvCxnSpPr>
            <a:stCxn id="74" idx="2"/>
            <a:endCxn id="17" idx="0"/>
          </p:cNvCxnSpPr>
          <p:nvPr/>
        </p:nvCxnSpPr>
        <p:spPr>
          <a:xfrm rot="16200000" flipH="1">
            <a:off x="11004239" y="2941012"/>
            <a:ext cx="695712" cy="2053825"/>
          </a:xfrm>
          <a:prstGeom prst="curvedConnector3">
            <a:avLst>
              <a:gd name="adj1" fmla="val 5222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61B4C70-AFB5-C0FB-6566-E7161A704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009934"/>
              </p:ext>
            </p:extLst>
          </p:nvPr>
        </p:nvGraphicFramePr>
        <p:xfrm>
          <a:off x="11633766" y="4315781"/>
          <a:ext cx="1479560" cy="170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560">
                  <a:extLst>
                    <a:ext uri="{9D8B030D-6E8A-4147-A177-3AD203B41FA5}">
                      <a16:colId xmlns:a16="http://schemas.microsoft.com/office/drawing/2014/main" val="1518295114"/>
                    </a:ext>
                  </a:extLst>
                </a:gridCol>
              </a:tblGrid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HEADERS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15489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670426"/>
                  </a:ext>
                </a:extLst>
              </a:tr>
              <a:tr h="5686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Y = 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937619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89A9F1FD-1EAA-2253-2194-7DFCC9722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353" y="5529855"/>
            <a:ext cx="491732" cy="491732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429D73-0CC1-F762-F15D-2EE4CA83F31A}"/>
              </a:ext>
            </a:extLst>
          </p:cNvPr>
          <p:cNvSpPr txBox="1"/>
          <p:nvPr/>
        </p:nvSpPr>
        <p:spPr>
          <a:xfrm>
            <a:off x="7908090" y="5219457"/>
            <a:ext cx="952857" cy="37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Tread 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81C790-3694-9607-2081-6FCAB6219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4480" y="5472521"/>
            <a:ext cx="491732" cy="491732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9E008C-BFBE-0616-34A0-D1E46B761ED9}"/>
              </a:ext>
            </a:extLst>
          </p:cNvPr>
          <p:cNvSpPr txBox="1"/>
          <p:nvPr/>
        </p:nvSpPr>
        <p:spPr>
          <a:xfrm>
            <a:off x="13093917" y="5180621"/>
            <a:ext cx="952857" cy="37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Tread B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F089AAA-062E-9838-5977-D6B1231BD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3237" y="2989829"/>
            <a:ext cx="1124971" cy="1124971"/>
          </a:xfrm>
          <a:prstGeom prst="rect">
            <a:avLst/>
          </a:prstGeom>
        </p:spPr>
      </p:pic>
      <p:sp>
        <p:nvSpPr>
          <p:cNvPr id="35" name="Text 19">
            <a:extLst>
              <a:ext uri="{FF2B5EF4-FFF2-40B4-BE49-F238E27FC236}">
                <a16:creationId xmlns:a16="http://schemas.microsoft.com/office/drawing/2014/main" id="{4A3137A0-F198-834F-6E6F-49D582E8D992}"/>
              </a:ext>
            </a:extLst>
          </p:cNvPr>
          <p:cNvSpPr/>
          <p:nvPr/>
        </p:nvSpPr>
        <p:spPr>
          <a:xfrm>
            <a:off x="1675180" y="1541815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50" dirty="0"/>
          </a:p>
        </p:txBody>
      </p:sp>
      <p:sp>
        <p:nvSpPr>
          <p:cNvPr id="37" name="Text 19">
            <a:extLst>
              <a:ext uri="{FF2B5EF4-FFF2-40B4-BE49-F238E27FC236}">
                <a16:creationId xmlns:a16="http://schemas.microsoft.com/office/drawing/2014/main" id="{FC7BD0C2-EB66-1411-4D6D-EDA8D7A1A4D0}"/>
              </a:ext>
            </a:extLst>
          </p:cNvPr>
          <p:cNvSpPr/>
          <p:nvPr/>
        </p:nvSpPr>
        <p:spPr>
          <a:xfrm>
            <a:off x="1675180" y="1541815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50" dirty="0"/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14472B3C-4E7A-365D-554E-778D021D6730}"/>
              </a:ext>
            </a:extLst>
          </p:cNvPr>
          <p:cNvSpPr/>
          <p:nvPr/>
        </p:nvSpPr>
        <p:spPr>
          <a:xfrm>
            <a:off x="932128" y="1463967"/>
            <a:ext cx="306657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Desafíos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del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marcado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y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copia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concurrentes</a:t>
            </a:r>
            <a:endParaRPr lang="en-US" sz="1950" dirty="0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6477520D-909F-B653-8E5B-A558C6A5C669}"/>
              </a:ext>
            </a:extLst>
          </p:cNvPr>
          <p:cNvSpPr/>
          <p:nvPr/>
        </p:nvSpPr>
        <p:spPr>
          <a:xfrm>
            <a:off x="932128" y="1896471"/>
            <a:ext cx="12467987" cy="678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El GC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concurrente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ejecuta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tareas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recolección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mientras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aplicación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sigue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corriendo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reduciendo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pausas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Sin embargo, introduce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desafíos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significativos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4512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F3FB4E-53F5-8880-9C18-904AE5EA2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AF2CDDA-16F3-B6F1-36D3-B8DE11655E1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B3452D35-D8E9-A1AC-DF52-E965862E7BBB}"/>
              </a:ext>
            </a:extLst>
          </p:cNvPr>
          <p:cNvSpPr/>
          <p:nvPr/>
        </p:nvSpPr>
        <p:spPr>
          <a:xfrm>
            <a:off x="897106" y="479258"/>
            <a:ext cx="6616660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Conceptos Clave de </a:t>
            </a:r>
            <a:r>
              <a:rPr lang="en-US" sz="3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GC Modernos</a:t>
            </a:r>
            <a:endParaRPr lang="en-US" sz="33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1EB09313-DDCD-8137-74B2-BC3ED00DAEEE}"/>
              </a:ext>
            </a:extLst>
          </p:cNvPr>
          <p:cNvSpPr/>
          <p:nvPr/>
        </p:nvSpPr>
        <p:spPr>
          <a:xfrm>
            <a:off x="1675180" y="1541815"/>
            <a:ext cx="37404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50" dirty="0"/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D3025AB3-1BD9-88FE-0D31-771A7A128CB8}"/>
              </a:ext>
            </a:extLst>
          </p:cNvPr>
          <p:cNvSpPr/>
          <p:nvPr/>
        </p:nvSpPr>
        <p:spPr>
          <a:xfrm>
            <a:off x="932128" y="1463967"/>
            <a:ext cx="306657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Desafíos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del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marcado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y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copia</a:t>
            </a: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9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concurrentes</a:t>
            </a:r>
            <a:endParaRPr lang="en-US" sz="1950" dirty="0"/>
          </a:p>
        </p:txBody>
      </p:sp>
      <p:sp>
        <p:nvSpPr>
          <p:cNvPr id="29" name="Text 18">
            <a:extLst>
              <a:ext uri="{FF2B5EF4-FFF2-40B4-BE49-F238E27FC236}">
                <a16:creationId xmlns:a16="http://schemas.microsoft.com/office/drawing/2014/main" id="{F84D0DFB-F72D-B864-D32C-1E8C8F5B27A5}"/>
              </a:ext>
            </a:extLst>
          </p:cNvPr>
          <p:cNvSpPr/>
          <p:nvPr/>
        </p:nvSpPr>
        <p:spPr>
          <a:xfrm>
            <a:off x="932128" y="1896471"/>
            <a:ext cx="12467987" cy="678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El GC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concurrente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ejecuta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tareas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recolección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mientras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aplicación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sigue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corriendo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reduciendo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pausas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Sin embargo, introduce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desafíos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significativos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45B90-B4EC-73C7-151F-D4F02B4C5C05}"/>
              </a:ext>
            </a:extLst>
          </p:cNvPr>
          <p:cNvGrpSpPr/>
          <p:nvPr/>
        </p:nvGrpSpPr>
        <p:grpSpPr>
          <a:xfrm>
            <a:off x="440267" y="5185468"/>
            <a:ext cx="6874933" cy="2090644"/>
            <a:chOff x="1100267" y="6734932"/>
            <a:chExt cx="6250050" cy="1976732"/>
          </a:xfrm>
        </p:grpSpPr>
        <p:sp>
          <p:nvSpPr>
            <p:cNvPr id="3" name="Shape 3">
              <a:extLst>
                <a:ext uri="{FF2B5EF4-FFF2-40B4-BE49-F238E27FC236}">
                  <a16:creationId xmlns:a16="http://schemas.microsoft.com/office/drawing/2014/main" id="{0331014C-CAD0-5FF1-D10A-11DC4BB566AC}"/>
                </a:ext>
              </a:extLst>
            </p:cNvPr>
            <p:cNvSpPr/>
            <p:nvPr/>
          </p:nvSpPr>
          <p:spPr>
            <a:xfrm>
              <a:off x="1100267" y="6734932"/>
              <a:ext cx="6250050" cy="1976732"/>
            </a:xfrm>
            <a:prstGeom prst="roundRect">
              <a:avLst>
                <a:gd name="adj" fmla="val 25000"/>
              </a:avLst>
            </a:prstGeom>
            <a:solidFill>
              <a:srgbClr val="0A081B">
                <a:alpha val="75000"/>
              </a:srgbClr>
            </a:solidFill>
            <a:ln w="22860">
              <a:solidFill>
                <a:srgbClr val="16FFBB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 18">
              <a:extLst>
                <a:ext uri="{FF2B5EF4-FFF2-40B4-BE49-F238E27FC236}">
                  <a16:creationId xmlns:a16="http://schemas.microsoft.com/office/drawing/2014/main" id="{1D577271-7D16-8423-B76C-3D632BE2BCFD}"/>
                </a:ext>
              </a:extLst>
            </p:cNvPr>
            <p:cNvSpPr/>
            <p:nvPr/>
          </p:nvSpPr>
          <p:spPr>
            <a:xfrm>
              <a:off x="1469296" y="7006864"/>
              <a:ext cx="5658951" cy="14328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401638"/>
              <a:r>
                <a:rPr lang="en-US" sz="1600" b="1" dirty="0" err="1">
                  <a:solidFill>
                    <a:srgbClr val="00FFCC"/>
                  </a:solidFill>
                  <a:latin typeface="Barlow" pitchFamily="2" charset="77"/>
                </a:rPr>
                <a:t>Consistencia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</a:t>
              </a:r>
              <a:r>
                <a:rPr lang="en-US" sz="1600" b="1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durante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la </a:t>
              </a:r>
              <a:r>
                <a:rPr lang="en-US" sz="1600" b="1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mutación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</a:rPr>
                <a:t>:</a:t>
              </a:r>
            </a:p>
            <a:p>
              <a:pPr marL="401638"/>
              <a:endParaRPr lang="en-US" sz="1600" b="1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401638" lv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Los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hilos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de la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aplicación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(</a:t>
              </a:r>
              <a:r>
                <a:rPr lang="en-US" sz="1600" i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mutators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)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modifican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el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heap al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mismo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tiempo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que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el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GC lo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analiza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o compacta.</a:t>
              </a:r>
            </a:p>
            <a:p>
              <a:pPr marL="401638" lvl="1" algn="just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Se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requieren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mecanismos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para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evitar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corrupción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(p.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ej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., </a:t>
              </a:r>
              <a:r>
                <a:rPr lang="en-US" sz="1600" i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barriers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 de 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lectura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/</a:t>
              </a:r>
              <a:r>
                <a:rPr lang="en-US" sz="1600" dirty="0" err="1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escritura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rPr>
                <a:t>).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5D0C2-E692-A8A0-F2A9-F0946FB9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15" y="5992745"/>
            <a:ext cx="476088" cy="47608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3EC45D4-E239-85CE-B13E-4B8DC673F10B}"/>
              </a:ext>
            </a:extLst>
          </p:cNvPr>
          <p:cNvGrpSpPr/>
          <p:nvPr/>
        </p:nvGrpSpPr>
        <p:grpSpPr>
          <a:xfrm>
            <a:off x="7569194" y="2694380"/>
            <a:ext cx="6677685" cy="2265302"/>
            <a:chOff x="7569194" y="2694380"/>
            <a:chExt cx="6677685" cy="22653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F9FDD8-EA8B-1849-5258-669C91116401}"/>
                </a:ext>
              </a:extLst>
            </p:cNvPr>
            <p:cNvGrpSpPr/>
            <p:nvPr/>
          </p:nvGrpSpPr>
          <p:grpSpPr>
            <a:xfrm>
              <a:off x="7569194" y="2694380"/>
              <a:ext cx="6677685" cy="2265302"/>
              <a:chOff x="1060060" y="6734932"/>
              <a:chExt cx="6290258" cy="1976732"/>
            </a:xfrm>
          </p:grpSpPr>
          <p:sp>
            <p:nvSpPr>
              <p:cNvPr id="13" name="Shape 3">
                <a:extLst>
                  <a:ext uri="{FF2B5EF4-FFF2-40B4-BE49-F238E27FC236}">
                    <a16:creationId xmlns:a16="http://schemas.microsoft.com/office/drawing/2014/main" id="{1EBFAEFD-C68D-0BB0-1637-FC6067E24F11}"/>
                  </a:ext>
                </a:extLst>
              </p:cNvPr>
              <p:cNvSpPr/>
              <p:nvPr/>
            </p:nvSpPr>
            <p:spPr>
              <a:xfrm>
                <a:off x="1060060" y="6734932"/>
                <a:ext cx="6290258" cy="1976732"/>
              </a:xfrm>
              <a:prstGeom prst="roundRect">
                <a:avLst>
                  <a:gd name="adj" fmla="val 25000"/>
                </a:avLst>
              </a:prstGeom>
              <a:solidFill>
                <a:srgbClr val="0A081B">
                  <a:alpha val="75000"/>
                </a:srgbClr>
              </a:solidFill>
              <a:ln w="22860">
                <a:solidFill>
                  <a:srgbClr val="16FF2F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Text 18">
                <a:extLst>
                  <a:ext uri="{FF2B5EF4-FFF2-40B4-BE49-F238E27FC236}">
                    <a16:creationId xmlns:a16="http://schemas.microsoft.com/office/drawing/2014/main" id="{8C450079-5BE1-3DE9-15DF-7EC240B776FE}"/>
                  </a:ext>
                </a:extLst>
              </p:cNvPr>
              <p:cNvSpPr/>
              <p:nvPr/>
            </p:nvSpPr>
            <p:spPr>
              <a:xfrm>
                <a:off x="1470506" y="7021366"/>
                <a:ext cx="5661369" cy="143286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01638"/>
                <a:r>
                  <a:rPr lang="en-US" sz="1600" b="1" dirty="0">
                    <a:solidFill>
                      <a:srgbClr val="00FFCC"/>
                    </a:solidFill>
                    <a:latin typeface="Barlow" pitchFamily="2" charset="77"/>
                  </a:rPr>
                  <a:t>Overhead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sincronización</a:t>
                </a:r>
                <a:endParaRPr lang="en-US" sz="1600" b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endParaRPr>
              </a:p>
              <a:p>
                <a:pPr marL="401638"/>
                <a:endParaRPr lang="en-US" sz="1600" b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endParaRPr>
              </a:p>
              <a:p>
                <a:pPr marL="401638" lvl="1" algn="just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Las </a:t>
                </a:r>
                <a:r>
                  <a:rPr lang="en-US" sz="1600" i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mecanismos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i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usados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para </a:t>
                </a:r>
                <a:r>
                  <a:rPr lang="en-US" sz="1600" i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evitar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la </a:t>
                </a:r>
                <a:r>
                  <a:rPr lang="en-US" sz="1600" i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corrupción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afectan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rendimiento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.</a:t>
                </a:r>
              </a:p>
              <a:p>
                <a:pPr marL="401638" lvl="1" algn="just"/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Aumentan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la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latencia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operaciones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normales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para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garantizar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seguridad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del GC.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387315-C574-A377-2D55-0B2E011A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6759" y="3447985"/>
              <a:ext cx="557153" cy="55715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522FC0-ADAC-CFBE-D0A8-2F9205D0A5F4}"/>
              </a:ext>
            </a:extLst>
          </p:cNvPr>
          <p:cNvGrpSpPr/>
          <p:nvPr/>
        </p:nvGrpSpPr>
        <p:grpSpPr>
          <a:xfrm>
            <a:off x="440267" y="2694379"/>
            <a:ext cx="6874933" cy="2265303"/>
            <a:chOff x="440267" y="2694379"/>
            <a:chExt cx="6874933" cy="2265303"/>
          </a:xfrm>
        </p:grpSpPr>
        <p:sp>
          <p:nvSpPr>
            <p:cNvPr id="30" name="Text 19">
              <a:extLst>
                <a:ext uri="{FF2B5EF4-FFF2-40B4-BE49-F238E27FC236}">
                  <a16:creationId xmlns:a16="http://schemas.microsoft.com/office/drawing/2014/main" id="{55095E07-7FE8-0EE2-C3F9-D20C0BBFA46D}"/>
                </a:ext>
              </a:extLst>
            </p:cNvPr>
            <p:cNvSpPr/>
            <p:nvPr/>
          </p:nvSpPr>
          <p:spPr>
            <a:xfrm>
              <a:off x="1085820" y="3767094"/>
              <a:ext cx="3740468" cy="6041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endParaRPr lang="en-US" sz="145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013E85-0E4F-FAE0-E8F9-4F22C6246AC6}"/>
                </a:ext>
              </a:extLst>
            </p:cNvPr>
            <p:cNvGrpSpPr/>
            <p:nvPr/>
          </p:nvGrpSpPr>
          <p:grpSpPr>
            <a:xfrm>
              <a:off x="440267" y="2694379"/>
              <a:ext cx="6874933" cy="2265303"/>
              <a:chOff x="1086718" y="6734931"/>
              <a:chExt cx="6263599" cy="2265303"/>
            </a:xfrm>
          </p:grpSpPr>
          <p:sp>
            <p:nvSpPr>
              <p:cNvPr id="7" name="Shape 3">
                <a:extLst>
                  <a:ext uri="{FF2B5EF4-FFF2-40B4-BE49-F238E27FC236}">
                    <a16:creationId xmlns:a16="http://schemas.microsoft.com/office/drawing/2014/main" id="{1E4AD058-5FBA-82B4-078E-8B57EA4FDC09}"/>
                  </a:ext>
                </a:extLst>
              </p:cNvPr>
              <p:cNvSpPr/>
              <p:nvPr/>
            </p:nvSpPr>
            <p:spPr>
              <a:xfrm>
                <a:off x="1086718" y="6734931"/>
                <a:ext cx="6263599" cy="2265303"/>
              </a:xfrm>
              <a:prstGeom prst="roundRect">
                <a:avLst>
                  <a:gd name="adj" fmla="val 25000"/>
                </a:avLst>
              </a:prstGeom>
              <a:solidFill>
                <a:srgbClr val="0A081B">
                  <a:alpha val="75000"/>
                </a:srgbClr>
              </a:solidFill>
              <a:ln w="22860">
                <a:solidFill>
                  <a:srgbClr val="2B9BF0"/>
                </a:solidFill>
                <a:prstDash val="soli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 18">
                <a:extLst>
                  <a:ext uri="{FF2B5EF4-FFF2-40B4-BE49-F238E27FC236}">
                    <a16:creationId xmlns:a16="http://schemas.microsoft.com/office/drawing/2014/main" id="{74769584-7038-018F-131F-D368A32ED4F5}"/>
                  </a:ext>
                </a:extLst>
              </p:cNvPr>
              <p:cNvSpPr/>
              <p:nvPr/>
            </p:nvSpPr>
            <p:spPr>
              <a:xfrm>
                <a:off x="1443459" y="6960717"/>
                <a:ext cx="5680898" cy="197673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65138"/>
                <a:r>
                  <a:rPr lang="en-US" sz="1600" b="1" dirty="0" err="1">
                    <a:solidFill>
                      <a:srgbClr val="00FFCC"/>
                    </a:solidFill>
                    <a:latin typeface="Barlow" pitchFamily="2" charset="77"/>
                  </a:rPr>
                  <a:t>Complejidad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b="1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algorítmica</a:t>
                </a:r>
                <a:endParaRPr lang="en-US" sz="1600" b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endParaRPr>
              </a:p>
              <a:p>
                <a:pPr marL="465138"/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65138" lvl="1" algn="just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 GC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debe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manejar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objetos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que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cambian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de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estado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</a:p>
              <a:p>
                <a:pPr marL="465138" lvl="1" algn="just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(vivo →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muerto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o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referenciado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→ no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referenciado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)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durante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la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recolección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.</a:t>
                </a:r>
              </a:p>
              <a:p>
                <a:pPr marL="465138" lvl="1" algn="just"/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Algunos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algoritmos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usan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técnicas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avanzadas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(regiones,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colores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, forwarding pointers) para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lograr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concurrencia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F22F1B-4B1E-2050-F8FA-17FF50E3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542" y="3423501"/>
              <a:ext cx="691299" cy="69129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AD6B30-BFE0-F206-3232-EE5D8832AF88}"/>
              </a:ext>
            </a:extLst>
          </p:cNvPr>
          <p:cNvGrpSpPr/>
          <p:nvPr/>
        </p:nvGrpSpPr>
        <p:grpSpPr>
          <a:xfrm>
            <a:off x="7569194" y="5242423"/>
            <a:ext cx="6620939" cy="1976732"/>
            <a:chOff x="7569194" y="5242423"/>
            <a:chExt cx="6620939" cy="19767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4E629D-DF2E-BF7D-E832-CA736804FF33}"/>
                </a:ext>
              </a:extLst>
            </p:cNvPr>
            <p:cNvGrpSpPr/>
            <p:nvPr/>
          </p:nvGrpSpPr>
          <p:grpSpPr>
            <a:xfrm>
              <a:off x="7569194" y="5242423"/>
              <a:ext cx="6620939" cy="1976732"/>
              <a:chOff x="1097925" y="6734932"/>
              <a:chExt cx="6252392" cy="1976732"/>
            </a:xfrm>
          </p:grpSpPr>
          <p:sp>
            <p:nvSpPr>
              <p:cNvPr id="10" name="Shape 3">
                <a:extLst>
                  <a:ext uri="{FF2B5EF4-FFF2-40B4-BE49-F238E27FC236}">
                    <a16:creationId xmlns:a16="http://schemas.microsoft.com/office/drawing/2014/main" id="{230074FE-8B6D-0B4F-7974-69A85671BEE3}"/>
                  </a:ext>
                </a:extLst>
              </p:cNvPr>
              <p:cNvSpPr/>
              <p:nvPr/>
            </p:nvSpPr>
            <p:spPr>
              <a:xfrm>
                <a:off x="1097925" y="6734932"/>
                <a:ext cx="6252392" cy="1976732"/>
              </a:xfrm>
              <a:prstGeom prst="roundRect">
                <a:avLst>
                  <a:gd name="adj" fmla="val 25000"/>
                </a:avLst>
              </a:prstGeom>
              <a:solidFill>
                <a:srgbClr val="0A081B">
                  <a:alpha val="75000"/>
                </a:srgbClr>
              </a:solidFill>
              <a:ln w="22860">
                <a:solidFill>
                  <a:srgbClr val="BA3CCC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Text 18">
                <a:extLst>
                  <a:ext uri="{FF2B5EF4-FFF2-40B4-BE49-F238E27FC236}">
                    <a16:creationId xmlns:a16="http://schemas.microsoft.com/office/drawing/2014/main" id="{D7DC7DFB-0631-6898-5526-9FFA1E54FD6C}"/>
                  </a:ext>
                </a:extLst>
              </p:cNvPr>
              <p:cNvSpPr/>
              <p:nvPr/>
            </p:nvSpPr>
            <p:spPr>
              <a:xfrm>
                <a:off x="1441505" y="6921578"/>
                <a:ext cx="5664818" cy="170813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65138" algn="just"/>
                <a:r>
                  <a:rPr lang="en-US" sz="1600" b="1" dirty="0">
                    <a:solidFill>
                      <a:schemeClr val="bg1"/>
                    </a:solidFill>
                    <a:latin typeface="Barlow" pitchFamily="2" charset="77"/>
                  </a:rPr>
                  <a:t>Trade-off</a:t>
                </a:r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entre </a:t>
                </a:r>
                <a:r>
                  <a:rPr lang="en-US" sz="1600" b="1" dirty="0" err="1">
                    <a:solidFill>
                      <a:srgbClr val="00FFCC"/>
                    </a:solidFill>
                    <a:latin typeface="Barlow" pitchFamily="2" charset="77"/>
                  </a:rPr>
                  <a:t>latencia</a:t>
                </a:r>
                <a:r>
                  <a:rPr lang="en-US" sz="1600" b="1" dirty="0">
                    <a:solidFill>
                      <a:srgbClr val="00FFCC"/>
                    </a:solidFill>
                    <a:latin typeface="Barlow" pitchFamily="2" charset="77"/>
                  </a:rPr>
                  <a:t> y throughput</a:t>
                </a:r>
              </a:p>
              <a:p>
                <a:pPr marL="465138" algn="just"/>
                <a:endParaRPr lang="en-US" sz="1600" b="1" dirty="0">
                  <a:solidFill>
                    <a:schemeClr val="bg1">
                      <a:lumMod val="85000"/>
                    </a:schemeClr>
                  </a:solidFill>
                  <a:latin typeface="Barlow" pitchFamily="2" charset="77"/>
                </a:endParaRPr>
              </a:p>
              <a:p>
                <a:pPr marL="465138" lvl="1" algn="just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Menos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pausas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→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más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CPU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usada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por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el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GC →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menor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rendimiento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total.</a:t>
                </a:r>
              </a:p>
              <a:p>
                <a:pPr marL="465138" lvl="1" algn="just"/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Configuración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delicada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: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demasiada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concurrencia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puede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</a:t>
                </a:r>
                <a:r>
                  <a:rPr lang="en-US" sz="1600" dirty="0" err="1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saturar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Barlow" pitchFamily="2" charset="77"/>
                  </a:rPr>
                  <a:t> CPUs.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3FFB0D-3677-DE96-B052-55E55B542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1125" y="5992745"/>
              <a:ext cx="517611" cy="517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384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46D4B5F-9F40-3F17-5D0E-B3939049449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Serial</a:t>
            </a: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GC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601980" y="1182172"/>
            <a:ext cx="13426440" cy="657219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EAA83D14-3BAE-C625-D1FA-A4CF8CA90A3D}"/>
              </a:ext>
            </a:extLst>
          </p:cNvPr>
          <p:cNvSpPr/>
          <p:nvPr/>
        </p:nvSpPr>
        <p:spPr>
          <a:xfrm>
            <a:off x="786351" y="1411422"/>
            <a:ext cx="6079435" cy="522559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1176099" y="2342820"/>
            <a:ext cx="4462701" cy="429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DISPONIBILIDAD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Todos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JDKs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PARALELO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No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CONCURRENTE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No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GENERACIONAL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TAMAÑO DEL HEAP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Pequeño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–Mediano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TIEMPOS DE PAUSA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Largos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Bajo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LATENCIA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Alta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SOBRECARGA DE CPU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Baja (1 - 5%)</a:t>
            </a:r>
            <a:endParaRPr lang="en-US" dirty="0">
              <a:latin typeface="Barlow" pitchFamily="2" charset="77"/>
            </a:endParaRPr>
          </a:p>
        </p:txBody>
      </p:sp>
      <p:sp>
        <p:nvSpPr>
          <p:cNvPr id="49" name="Shape 2">
            <a:extLst>
              <a:ext uri="{FF2B5EF4-FFF2-40B4-BE49-F238E27FC236}">
                <a16:creationId xmlns:a16="http://schemas.microsoft.com/office/drawing/2014/main" id="{1DF6DED3-EE4C-0072-BFF9-5CFBEA03E20A}"/>
              </a:ext>
            </a:extLst>
          </p:cNvPr>
          <p:cNvSpPr/>
          <p:nvPr/>
        </p:nvSpPr>
        <p:spPr>
          <a:xfrm>
            <a:off x="7050156" y="1411422"/>
            <a:ext cx="6742043" cy="2268086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Text 20">
            <a:extLst>
              <a:ext uri="{FF2B5EF4-FFF2-40B4-BE49-F238E27FC236}">
                <a16:creationId xmlns:a16="http://schemas.microsoft.com/office/drawing/2014/main" id="{C635B172-3D24-7870-2271-0812481C854A}"/>
              </a:ext>
            </a:extLst>
          </p:cNvPr>
          <p:cNvSpPr/>
          <p:nvPr/>
        </p:nvSpPr>
        <p:spPr>
          <a:xfrm>
            <a:off x="7300573" y="2171373"/>
            <a:ext cx="6153728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Sistemas con un solo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núcleo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y heap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pequeño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(&lt;4GB)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requisitos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pausa</a:t>
            </a:r>
            <a:endParaRPr lang="en-US" dirty="0"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09839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Características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3819B8A5-DF12-E828-1A69-90518F1F9BDD}"/>
              </a:ext>
            </a:extLst>
          </p:cNvPr>
          <p:cNvSpPr/>
          <p:nvPr/>
        </p:nvSpPr>
        <p:spPr>
          <a:xfrm>
            <a:off x="7315200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Elegir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3" name="Shape 2">
            <a:extLst>
              <a:ext uri="{FF2B5EF4-FFF2-40B4-BE49-F238E27FC236}">
                <a16:creationId xmlns:a16="http://schemas.microsoft.com/office/drawing/2014/main" id="{D1F40139-5DC5-714A-B4BD-A1A5E1A4953B}"/>
              </a:ext>
            </a:extLst>
          </p:cNvPr>
          <p:cNvSpPr/>
          <p:nvPr/>
        </p:nvSpPr>
        <p:spPr>
          <a:xfrm>
            <a:off x="7102006" y="3899298"/>
            <a:ext cx="6742043" cy="273772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3777F003-0847-5435-2C80-0C9312858691}"/>
              </a:ext>
            </a:extLst>
          </p:cNvPr>
          <p:cNvSpPr/>
          <p:nvPr/>
        </p:nvSpPr>
        <p:spPr>
          <a:xfrm>
            <a:off x="7315200" y="4432073"/>
            <a:ext cx="6139101" cy="1769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Aplicaciones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un solo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hilo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Entornos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Desarrollo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Microservicios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nodos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pequeños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F4919352-3091-14F1-DD13-1DD103964EB8}"/>
              </a:ext>
            </a:extLst>
          </p:cNvPr>
          <p:cNvSpPr/>
          <p:nvPr/>
        </p:nvSpPr>
        <p:spPr>
          <a:xfrm>
            <a:off x="7367050" y="4176656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para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6" name="Shape 2">
            <a:extLst>
              <a:ext uri="{FF2B5EF4-FFF2-40B4-BE49-F238E27FC236}">
                <a16:creationId xmlns:a16="http://schemas.microsoft.com/office/drawing/2014/main" id="{8697B28D-242F-5583-B6E1-AB8A4E1ACD9C}"/>
              </a:ext>
            </a:extLst>
          </p:cNvPr>
          <p:cNvSpPr/>
          <p:nvPr/>
        </p:nvSpPr>
        <p:spPr>
          <a:xfrm>
            <a:off x="786351" y="6804660"/>
            <a:ext cx="6079435" cy="76375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7" name="Text 5">
            <a:extLst>
              <a:ext uri="{FF2B5EF4-FFF2-40B4-BE49-F238E27FC236}">
                <a16:creationId xmlns:a16="http://schemas.microsoft.com/office/drawing/2014/main" id="{0CAE2323-A783-3692-AE1C-A5C2309054AE}"/>
              </a:ext>
            </a:extLst>
          </p:cNvPr>
          <p:cNvSpPr/>
          <p:nvPr/>
        </p:nvSpPr>
        <p:spPr>
          <a:xfrm>
            <a:off x="1109839" y="7047428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Parámetro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JVM: 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24" name="Text 22"/>
          <p:cNvSpPr/>
          <p:nvPr/>
        </p:nvSpPr>
        <p:spPr>
          <a:xfrm>
            <a:off x="2933932" y="7035642"/>
            <a:ext cx="178427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b="1" dirty="0">
                <a:solidFill>
                  <a:schemeClr val="bg1"/>
                </a:solidFill>
                <a:highlight>
                  <a:srgbClr val="171528"/>
                </a:highlight>
              </a:rPr>
              <a:t>java -XX:+</a:t>
            </a:r>
            <a:r>
              <a:rPr lang="en-US" b="1" dirty="0" err="1">
                <a:solidFill>
                  <a:schemeClr val="bg1"/>
                </a:solidFill>
                <a:highlight>
                  <a:srgbClr val="171528"/>
                </a:highlight>
              </a:rPr>
              <a:t>UseSerialGC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8" name="Shape 2">
            <a:extLst>
              <a:ext uri="{FF2B5EF4-FFF2-40B4-BE49-F238E27FC236}">
                <a16:creationId xmlns:a16="http://schemas.microsoft.com/office/drawing/2014/main" id="{48E90AF9-A4BB-34D3-8539-E4A84DBAB009}"/>
              </a:ext>
            </a:extLst>
          </p:cNvPr>
          <p:cNvSpPr/>
          <p:nvPr/>
        </p:nvSpPr>
        <p:spPr>
          <a:xfrm>
            <a:off x="7102006" y="6806392"/>
            <a:ext cx="6690193" cy="762026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4565224-2C7E-E0C3-EBEB-9ADB1E82D18F}"/>
              </a:ext>
            </a:extLst>
          </p:cNvPr>
          <p:cNvSpPr/>
          <p:nvPr/>
        </p:nvSpPr>
        <p:spPr>
          <a:xfrm>
            <a:off x="7300791" y="6842637"/>
            <a:ext cx="6742043" cy="80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6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Seleccionado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automáticamente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</a:t>
            </a:r>
          </a:p>
          <a:p>
            <a:pPr marL="285750" indent="-285750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Sólo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hay disponible 1 CPU</a:t>
            </a:r>
          </a:p>
          <a:p>
            <a:pPr marL="285750" indent="-285750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Memoria disponible &lt; 1792 MB</a:t>
            </a:r>
            <a:endParaRPr lang="en-US" sz="1400" dirty="0">
              <a:latin typeface="Barlow" pitchFamily="2" charset="7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E18ED96-8879-2E65-5F16-096F038A3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8F448D-64E4-7DAA-53BE-42C2DD44D6C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7FA0826-A5D3-B3D3-1736-5F7C0A0AFB95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Parallel</a:t>
            </a: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GC</a:t>
            </a:r>
            <a:endParaRPr lang="en-US" sz="2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479C92B-E007-80DA-9950-4DBDEA902F87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055BADC2-DAB4-6CA4-57A8-5BB1E1032BB3}"/>
              </a:ext>
            </a:extLst>
          </p:cNvPr>
          <p:cNvSpPr/>
          <p:nvPr/>
        </p:nvSpPr>
        <p:spPr>
          <a:xfrm>
            <a:off x="786351" y="1411422"/>
            <a:ext cx="6079435" cy="522559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A9710F41-2141-B037-DDF5-5D86111257F2}"/>
              </a:ext>
            </a:extLst>
          </p:cNvPr>
          <p:cNvSpPr/>
          <p:nvPr/>
        </p:nvSpPr>
        <p:spPr>
          <a:xfrm>
            <a:off x="1176099" y="2342820"/>
            <a:ext cx="4462701" cy="429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DISPONIBILIDAD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Todos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JDKs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PARALELO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CONCURRENTE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No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GENERACIONAL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TAMAÑO DEL HEAP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Mediano-Grande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TIEMPOS DE PAUSA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Moderados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Alto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LATENCIA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Baja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SOBRECARGA DE CPU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Baja (5-10%)</a:t>
            </a:r>
            <a:endParaRPr lang="en-US" dirty="0">
              <a:latin typeface="Barlow" pitchFamily="2" charset="77"/>
            </a:endParaRPr>
          </a:p>
        </p:txBody>
      </p:sp>
      <p:sp>
        <p:nvSpPr>
          <p:cNvPr id="49" name="Shape 2">
            <a:extLst>
              <a:ext uri="{FF2B5EF4-FFF2-40B4-BE49-F238E27FC236}">
                <a16:creationId xmlns:a16="http://schemas.microsoft.com/office/drawing/2014/main" id="{C1A04E17-10C8-F8D7-4A52-A6D51813FF0A}"/>
              </a:ext>
            </a:extLst>
          </p:cNvPr>
          <p:cNvSpPr/>
          <p:nvPr/>
        </p:nvSpPr>
        <p:spPr>
          <a:xfrm>
            <a:off x="7050156" y="1411422"/>
            <a:ext cx="6742043" cy="2268086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Text 20">
            <a:extLst>
              <a:ext uri="{FF2B5EF4-FFF2-40B4-BE49-F238E27FC236}">
                <a16:creationId xmlns:a16="http://schemas.microsoft.com/office/drawing/2014/main" id="{05C6E9DF-2BEB-1947-61CA-B41CEC879D3A}"/>
              </a:ext>
            </a:extLst>
          </p:cNvPr>
          <p:cNvSpPr/>
          <p:nvPr/>
        </p:nvSpPr>
        <p:spPr>
          <a:xfrm>
            <a:off x="7300573" y="2171373"/>
            <a:ext cx="6153728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Sistemas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multinúcleo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y heap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pequeño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(&lt;4GB)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marL="287338" indent="-287338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necesita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máximo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sin requisites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pausa</a:t>
            </a:r>
            <a:endParaRPr lang="en-US" dirty="0"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D6CD303-4EB2-E615-BBA7-08399FC867D0}"/>
              </a:ext>
            </a:extLst>
          </p:cNvPr>
          <p:cNvSpPr/>
          <p:nvPr/>
        </p:nvSpPr>
        <p:spPr>
          <a:xfrm>
            <a:off x="1109839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Características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AF0435C3-F13C-288E-D70E-8E7002C87414}"/>
              </a:ext>
            </a:extLst>
          </p:cNvPr>
          <p:cNvSpPr/>
          <p:nvPr/>
        </p:nvSpPr>
        <p:spPr>
          <a:xfrm>
            <a:off x="7315200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Elegir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3" name="Shape 2">
            <a:extLst>
              <a:ext uri="{FF2B5EF4-FFF2-40B4-BE49-F238E27FC236}">
                <a16:creationId xmlns:a16="http://schemas.microsoft.com/office/drawing/2014/main" id="{85F42D2F-E033-29C4-06BF-FA4498D6CF0F}"/>
              </a:ext>
            </a:extLst>
          </p:cNvPr>
          <p:cNvSpPr/>
          <p:nvPr/>
        </p:nvSpPr>
        <p:spPr>
          <a:xfrm>
            <a:off x="7050156" y="3899298"/>
            <a:ext cx="6742043" cy="273772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C6678EED-DCBB-651E-890D-ECDD2CE427C4}"/>
              </a:ext>
            </a:extLst>
          </p:cNvPr>
          <p:cNvSpPr/>
          <p:nvPr/>
        </p:nvSpPr>
        <p:spPr>
          <a:xfrm>
            <a:off x="7315200" y="4432073"/>
            <a:ext cx="6139101" cy="1769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Procesos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Batch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Computación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científica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Análisis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datos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99717878-1425-95A9-5EF6-A61EDA269890}"/>
              </a:ext>
            </a:extLst>
          </p:cNvPr>
          <p:cNvSpPr/>
          <p:nvPr/>
        </p:nvSpPr>
        <p:spPr>
          <a:xfrm>
            <a:off x="7367050" y="4176656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para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7" name="Text 5">
            <a:extLst>
              <a:ext uri="{FF2B5EF4-FFF2-40B4-BE49-F238E27FC236}">
                <a16:creationId xmlns:a16="http://schemas.microsoft.com/office/drawing/2014/main" id="{0334B11B-F372-EE45-B225-CFB461D551A1}"/>
              </a:ext>
            </a:extLst>
          </p:cNvPr>
          <p:cNvSpPr/>
          <p:nvPr/>
        </p:nvSpPr>
        <p:spPr>
          <a:xfrm>
            <a:off x="1109839" y="7047428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Parámetro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JVM: 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5EEAD9D8-270B-A5FB-C915-54D51E91ADCA}"/>
              </a:ext>
            </a:extLst>
          </p:cNvPr>
          <p:cNvSpPr/>
          <p:nvPr/>
        </p:nvSpPr>
        <p:spPr>
          <a:xfrm>
            <a:off x="786351" y="6804660"/>
            <a:ext cx="13005848" cy="76375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5D088B96-38F4-0721-87E4-B832DA7782C4}"/>
              </a:ext>
            </a:extLst>
          </p:cNvPr>
          <p:cNvSpPr/>
          <p:nvPr/>
        </p:nvSpPr>
        <p:spPr>
          <a:xfrm>
            <a:off x="2933932" y="7035642"/>
            <a:ext cx="178427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b="1" dirty="0">
                <a:solidFill>
                  <a:schemeClr val="bg1"/>
                </a:solidFill>
                <a:highlight>
                  <a:srgbClr val="171528"/>
                </a:highlight>
              </a:rPr>
              <a:t>java -XX:+</a:t>
            </a:r>
            <a:r>
              <a:rPr lang="en-US" b="1" dirty="0" err="1">
                <a:solidFill>
                  <a:schemeClr val="bg1"/>
                </a:solidFill>
                <a:highlight>
                  <a:srgbClr val="171528"/>
                </a:highlight>
              </a:rPr>
              <a:t>UseParallelGC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7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CCCD458-5BF3-5B19-202C-17943E67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5DB075-44FF-C76A-ED99-7F353381878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1F261A1-7F81-C9BB-68D9-41FA0D56A284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CMS</a:t>
            </a: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GC</a:t>
            </a:r>
            <a:endParaRPr lang="en-US" sz="2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9CFFA79-6B2C-45BF-B9BB-29014E5624A5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526011DA-D936-E2FB-10E3-EBA3F0B9D2D9}"/>
              </a:ext>
            </a:extLst>
          </p:cNvPr>
          <p:cNvSpPr/>
          <p:nvPr/>
        </p:nvSpPr>
        <p:spPr>
          <a:xfrm>
            <a:off x="786351" y="1411422"/>
            <a:ext cx="6079435" cy="522559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D820F33C-6FF9-9FE2-BF08-DE12D45E306B}"/>
              </a:ext>
            </a:extLst>
          </p:cNvPr>
          <p:cNvSpPr/>
          <p:nvPr/>
        </p:nvSpPr>
        <p:spPr>
          <a:xfrm>
            <a:off x="1176099" y="2342820"/>
            <a:ext cx="4462701" cy="429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DISPONIBILIDAD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JDK 1.4-13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PARALELO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CONCURRENTE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Parcialmente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GENERACIONAL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TAMAÑO DEL HEAP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Mediano-Grande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TIEMPOS DE PAUSA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Moderados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Moderado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LATENCIA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Moderada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SOBRECARGA DE CPU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Baja (5-10%)</a:t>
            </a:r>
            <a:endParaRPr lang="en-US" dirty="0">
              <a:latin typeface="Barlow" pitchFamily="2" charset="77"/>
            </a:endParaRPr>
          </a:p>
        </p:txBody>
      </p:sp>
      <p:sp>
        <p:nvSpPr>
          <p:cNvPr id="49" name="Shape 2">
            <a:extLst>
              <a:ext uri="{FF2B5EF4-FFF2-40B4-BE49-F238E27FC236}">
                <a16:creationId xmlns:a16="http://schemas.microsoft.com/office/drawing/2014/main" id="{1A245556-CB5B-8F0D-0CD3-733C8784C955}"/>
              </a:ext>
            </a:extLst>
          </p:cNvPr>
          <p:cNvSpPr/>
          <p:nvPr/>
        </p:nvSpPr>
        <p:spPr>
          <a:xfrm>
            <a:off x="7050156" y="1411422"/>
            <a:ext cx="6742043" cy="2268086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Text 20">
            <a:extLst>
              <a:ext uri="{FF2B5EF4-FFF2-40B4-BE49-F238E27FC236}">
                <a16:creationId xmlns:a16="http://schemas.microsoft.com/office/drawing/2014/main" id="{AFF24834-23C9-721D-0C5A-0DDCE3D4EA39}"/>
              </a:ext>
            </a:extLst>
          </p:cNvPr>
          <p:cNvSpPr/>
          <p:nvPr/>
        </p:nvSpPr>
        <p:spPr>
          <a:xfrm>
            <a:off x="7300573" y="2171373"/>
            <a:ext cx="6153728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7338" indent="-287338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El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respuesta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es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más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importante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que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marL="287338" indent="-287338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El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pausa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debe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mantenerse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&lt; 1s</a:t>
            </a:r>
            <a:endParaRPr lang="en-US" dirty="0"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627E1B2-91A5-5117-3A19-1F7615C625D2}"/>
              </a:ext>
            </a:extLst>
          </p:cNvPr>
          <p:cNvSpPr/>
          <p:nvPr/>
        </p:nvSpPr>
        <p:spPr>
          <a:xfrm>
            <a:off x="1109839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Características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220E44D7-13F2-02B2-BABF-CE461FAF7904}"/>
              </a:ext>
            </a:extLst>
          </p:cNvPr>
          <p:cNvSpPr/>
          <p:nvPr/>
        </p:nvSpPr>
        <p:spPr>
          <a:xfrm>
            <a:off x="7315200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Elegir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3" name="Shape 2">
            <a:extLst>
              <a:ext uri="{FF2B5EF4-FFF2-40B4-BE49-F238E27FC236}">
                <a16:creationId xmlns:a16="http://schemas.microsoft.com/office/drawing/2014/main" id="{DBB2C085-682C-B39B-D023-980AEF3DB2E0}"/>
              </a:ext>
            </a:extLst>
          </p:cNvPr>
          <p:cNvSpPr/>
          <p:nvPr/>
        </p:nvSpPr>
        <p:spPr>
          <a:xfrm>
            <a:off x="7050156" y="3899298"/>
            <a:ext cx="6742043" cy="273772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98D51E5A-0657-C0C0-04D9-789A6F0DB451}"/>
              </a:ext>
            </a:extLst>
          </p:cNvPr>
          <p:cNvSpPr/>
          <p:nvPr/>
        </p:nvSpPr>
        <p:spPr>
          <a:xfrm>
            <a:off x="7315200" y="4432073"/>
            <a:ext cx="6139101" cy="1769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Aplicaciones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web</a:t>
            </a: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Sistemas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empresariales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tamaño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medio</a:t>
            </a: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FD82771F-CB40-4D5E-1472-5F08D9EA6278}"/>
              </a:ext>
            </a:extLst>
          </p:cNvPr>
          <p:cNvSpPr/>
          <p:nvPr/>
        </p:nvSpPr>
        <p:spPr>
          <a:xfrm>
            <a:off x="7367050" y="4176656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para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7" name="Text 5">
            <a:extLst>
              <a:ext uri="{FF2B5EF4-FFF2-40B4-BE49-F238E27FC236}">
                <a16:creationId xmlns:a16="http://schemas.microsoft.com/office/drawing/2014/main" id="{5A671A7C-7C22-C91C-F01E-27458F615F00}"/>
              </a:ext>
            </a:extLst>
          </p:cNvPr>
          <p:cNvSpPr/>
          <p:nvPr/>
        </p:nvSpPr>
        <p:spPr>
          <a:xfrm>
            <a:off x="1109839" y="7047428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Parámetro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JVM: 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23FC2B5-C956-5D9E-3401-1504FB7E6F33}"/>
              </a:ext>
            </a:extLst>
          </p:cNvPr>
          <p:cNvSpPr/>
          <p:nvPr/>
        </p:nvSpPr>
        <p:spPr>
          <a:xfrm>
            <a:off x="786351" y="6804660"/>
            <a:ext cx="13005848" cy="76375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ACE7CD36-1C1F-61AC-4723-5D87F61E04A0}"/>
              </a:ext>
            </a:extLst>
          </p:cNvPr>
          <p:cNvSpPr/>
          <p:nvPr/>
        </p:nvSpPr>
        <p:spPr>
          <a:xfrm>
            <a:off x="2933932" y="7035642"/>
            <a:ext cx="178427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b="1" dirty="0">
                <a:solidFill>
                  <a:schemeClr val="bg1"/>
                </a:solidFill>
                <a:highlight>
                  <a:srgbClr val="171528"/>
                </a:highlight>
              </a:rPr>
              <a:t>java -XX:+UseConcMarkSweepGC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26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3EE5A7-2A4C-0478-BDBF-41BA0E52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47BEB4-06F4-CED1-50EF-B3CE52074B4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0B39039-4A8C-6C07-4BF6-693B77BE5A9B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G1</a:t>
            </a: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GC</a:t>
            </a:r>
            <a:endParaRPr lang="en-US" sz="2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4BF2237-14E2-F691-3DAD-D6DEC2C6BADE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807A8E84-2C24-F111-965D-0B001F9DE868}"/>
              </a:ext>
            </a:extLst>
          </p:cNvPr>
          <p:cNvSpPr/>
          <p:nvPr/>
        </p:nvSpPr>
        <p:spPr>
          <a:xfrm>
            <a:off x="786351" y="1411422"/>
            <a:ext cx="6079435" cy="522559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134CF50B-8DF0-F543-244D-220556D474D2}"/>
              </a:ext>
            </a:extLst>
          </p:cNvPr>
          <p:cNvSpPr/>
          <p:nvPr/>
        </p:nvSpPr>
        <p:spPr>
          <a:xfrm>
            <a:off x="1176099" y="2342820"/>
            <a:ext cx="4462701" cy="429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DISPONIBILIDAD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JDK 7.4+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PARALELO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CONCURRENTE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Parcialmente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GENERACIONAL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TAMAÑO DEL HEAP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Mediano-Grande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TIEMPOS DE PAUSA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Cortos-Medios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Alto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LATENCIA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Baja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SOBRECARGA DE CPU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: Baja (5-15%)</a:t>
            </a:r>
            <a:endParaRPr lang="en-US" dirty="0">
              <a:latin typeface="Barlow" pitchFamily="2" charset="77"/>
            </a:endParaRPr>
          </a:p>
        </p:txBody>
      </p:sp>
      <p:sp>
        <p:nvSpPr>
          <p:cNvPr id="49" name="Shape 2">
            <a:extLst>
              <a:ext uri="{FF2B5EF4-FFF2-40B4-BE49-F238E27FC236}">
                <a16:creationId xmlns:a16="http://schemas.microsoft.com/office/drawing/2014/main" id="{7C002EF0-5E39-D21A-4C79-FD2F8EB2DE11}"/>
              </a:ext>
            </a:extLst>
          </p:cNvPr>
          <p:cNvSpPr/>
          <p:nvPr/>
        </p:nvSpPr>
        <p:spPr>
          <a:xfrm>
            <a:off x="7050156" y="1411422"/>
            <a:ext cx="6742043" cy="2268086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Text 20">
            <a:extLst>
              <a:ext uri="{FF2B5EF4-FFF2-40B4-BE49-F238E27FC236}">
                <a16:creationId xmlns:a16="http://schemas.microsoft.com/office/drawing/2014/main" id="{32242938-3E31-927E-D1CB-692AD70D0BBA}"/>
              </a:ext>
            </a:extLst>
          </p:cNvPr>
          <p:cNvSpPr/>
          <p:nvPr/>
        </p:nvSpPr>
        <p:spPr>
          <a:xfrm>
            <a:off x="7300573" y="2171373"/>
            <a:ext cx="6153728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tiempo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respuesta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más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importante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que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rendimiento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tiempo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pausa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debe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rondar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200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tamaño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del heap no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supera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16 – 32 GB</a:t>
            </a: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15FA682-941F-7C24-859A-F4E53446F9FF}"/>
              </a:ext>
            </a:extLst>
          </p:cNvPr>
          <p:cNvSpPr/>
          <p:nvPr/>
        </p:nvSpPr>
        <p:spPr>
          <a:xfrm>
            <a:off x="1109839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Características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EFA8245A-7913-92B8-6E78-B34EE1C22C97}"/>
              </a:ext>
            </a:extLst>
          </p:cNvPr>
          <p:cNvSpPr/>
          <p:nvPr/>
        </p:nvSpPr>
        <p:spPr>
          <a:xfrm>
            <a:off x="7315200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Elegir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3" name="Shape 2">
            <a:extLst>
              <a:ext uri="{FF2B5EF4-FFF2-40B4-BE49-F238E27FC236}">
                <a16:creationId xmlns:a16="http://schemas.microsoft.com/office/drawing/2014/main" id="{C302BEB9-FA21-D6A6-038F-C75D21A5CFC8}"/>
              </a:ext>
            </a:extLst>
          </p:cNvPr>
          <p:cNvSpPr/>
          <p:nvPr/>
        </p:nvSpPr>
        <p:spPr>
          <a:xfrm>
            <a:off x="7050156" y="3899298"/>
            <a:ext cx="6742043" cy="273772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B5042F4F-DCBF-42C8-AB4C-622AB20638EA}"/>
              </a:ext>
            </a:extLst>
          </p:cNvPr>
          <p:cNvSpPr/>
          <p:nvPr/>
        </p:nvSpPr>
        <p:spPr>
          <a:xfrm>
            <a:off x="7315200" y="4432073"/>
            <a:ext cx="6139101" cy="1769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Cargas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trabajo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mixtas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Sistemas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empresariales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gran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tamaño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Buena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respuesta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heaps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medianos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grandes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91C60FBC-8D1F-75FC-A7DE-3C6C67B04415}"/>
              </a:ext>
            </a:extLst>
          </p:cNvPr>
          <p:cNvSpPr/>
          <p:nvPr/>
        </p:nvSpPr>
        <p:spPr>
          <a:xfrm>
            <a:off x="7367050" y="4176656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para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7" name="Text 5">
            <a:extLst>
              <a:ext uri="{FF2B5EF4-FFF2-40B4-BE49-F238E27FC236}">
                <a16:creationId xmlns:a16="http://schemas.microsoft.com/office/drawing/2014/main" id="{CCD183EA-5D86-F391-E7EA-417A545DCE31}"/>
              </a:ext>
            </a:extLst>
          </p:cNvPr>
          <p:cNvSpPr/>
          <p:nvPr/>
        </p:nvSpPr>
        <p:spPr>
          <a:xfrm>
            <a:off x="1109839" y="7047428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Parámetro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JVM: 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63C0BAB-A6D7-DF40-A07F-9EDF8A63C55F}"/>
              </a:ext>
            </a:extLst>
          </p:cNvPr>
          <p:cNvSpPr/>
          <p:nvPr/>
        </p:nvSpPr>
        <p:spPr>
          <a:xfrm>
            <a:off x="786351" y="6804660"/>
            <a:ext cx="6079435" cy="76375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586830C4-5957-82B1-CD95-E017EFFB141D}"/>
              </a:ext>
            </a:extLst>
          </p:cNvPr>
          <p:cNvSpPr/>
          <p:nvPr/>
        </p:nvSpPr>
        <p:spPr>
          <a:xfrm>
            <a:off x="2933932" y="7035642"/>
            <a:ext cx="178427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b="1" dirty="0">
                <a:solidFill>
                  <a:schemeClr val="bg1"/>
                </a:solidFill>
                <a:highlight>
                  <a:srgbClr val="171528"/>
                </a:highlight>
              </a:rPr>
              <a:t>java -XX:+UseG1GC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1623B0D-B97A-DDF6-5790-8BA4C2054394}"/>
              </a:ext>
            </a:extLst>
          </p:cNvPr>
          <p:cNvSpPr/>
          <p:nvPr/>
        </p:nvSpPr>
        <p:spPr>
          <a:xfrm>
            <a:off x="7050156" y="6783270"/>
            <a:ext cx="6742043" cy="76375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20">
            <a:extLst>
              <a:ext uri="{FF2B5EF4-FFF2-40B4-BE49-F238E27FC236}">
                <a16:creationId xmlns:a16="http://schemas.microsoft.com/office/drawing/2014/main" id="{8BE6BA75-8183-D76F-E428-553EF40CC818}"/>
              </a:ext>
            </a:extLst>
          </p:cNvPr>
          <p:cNvSpPr/>
          <p:nvPr/>
        </p:nvSpPr>
        <p:spPr>
          <a:xfrm>
            <a:off x="7293052" y="6818179"/>
            <a:ext cx="6139101" cy="728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GC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por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defecto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JDK 9+</a:t>
            </a:r>
          </a:p>
        </p:txBody>
      </p:sp>
    </p:spTree>
    <p:extLst>
      <p:ext uri="{BB962C8B-B14F-4D97-AF65-F5344CB8AC3E}">
        <p14:creationId xmlns:p14="http://schemas.microsoft.com/office/powerpoint/2010/main" val="2333388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DFB3861-005C-43E3-C5B0-693DD53F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DCB8F-6869-E712-BBB3-D4416C7F739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0E3CEA4-0414-7445-0574-A91AF5C4708D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Epsilon</a:t>
            </a: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GC</a:t>
            </a:r>
            <a:endParaRPr lang="en-US" sz="2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8B809400-A6AA-950C-CC07-5944A1C10F26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34BA1039-A2A5-051F-C98A-4AE19856AA82}"/>
              </a:ext>
            </a:extLst>
          </p:cNvPr>
          <p:cNvSpPr/>
          <p:nvPr/>
        </p:nvSpPr>
        <p:spPr>
          <a:xfrm>
            <a:off x="786351" y="1411422"/>
            <a:ext cx="6079435" cy="522559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31CA0A64-0630-4E1A-66A5-1929FAF95CE5}"/>
              </a:ext>
            </a:extLst>
          </p:cNvPr>
          <p:cNvSpPr/>
          <p:nvPr/>
        </p:nvSpPr>
        <p:spPr>
          <a:xfrm>
            <a:off x="1176099" y="2342820"/>
            <a:ext cx="4462701" cy="429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DISPONIBILIDAD: JDK 11+</a:t>
            </a:r>
            <a:b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PARALELO: -</a:t>
            </a:r>
            <a:b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CONCURRENTE: -</a:t>
            </a:r>
            <a:b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GENERACIONAL: -</a:t>
            </a:r>
            <a:b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TAMAÑO DEL HEAP: Mediano –Grande</a:t>
            </a:r>
            <a:b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TIEMPOS DE PAUSA: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Cortos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-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Medios</a:t>
            </a:r>
            <a:b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RENDIMIENTO: Muy Alto</a:t>
            </a:r>
            <a:b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LATENCIA: Muy Baja</a:t>
            </a:r>
            <a:b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SOBRECARGA DE CPU: Muy baja</a:t>
            </a:r>
          </a:p>
        </p:txBody>
      </p:sp>
      <p:sp>
        <p:nvSpPr>
          <p:cNvPr id="49" name="Shape 2">
            <a:extLst>
              <a:ext uri="{FF2B5EF4-FFF2-40B4-BE49-F238E27FC236}">
                <a16:creationId xmlns:a16="http://schemas.microsoft.com/office/drawing/2014/main" id="{AFD61A11-74F1-A660-1005-9D671A4F3DFB}"/>
              </a:ext>
            </a:extLst>
          </p:cNvPr>
          <p:cNvSpPr/>
          <p:nvPr/>
        </p:nvSpPr>
        <p:spPr>
          <a:xfrm>
            <a:off x="7050156" y="1411422"/>
            <a:ext cx="6742043" cy="2268086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Text 20">
            <a:extLst>
              <a:ext uri="{FF2B5EF4-FFF2-40B4-BE49-F238E27FC236}">
                <a16:creationId xmlns:a16="http://schemas.microsoft.com/office/drawing/2014/main" id="{7666D19C-CF08-8909-F7AF-3D12924481AE}"/>
              </a:ext>
            </a:extLst>
          </p:cNvPr>
          <p:cNvSpPr/>
          <p:nvPr/>
        </p:nvSpPr>
        <p:spPr>
          <a:xfrm>
            <a:off x="7300573" y="2171373"/>
            <a:ext cx="6153728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Probar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o la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presión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la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memoria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necesita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máximo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casi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no se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crea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basura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68DA18E-75C6-CE6C-C634-006A209F383D}"/>
              </a:ext>
            </a:extLst>
          </p:cNvPr>
          <p:cNvSpPr/>
          <p:nvPr/>
        </p:nvSpPr>
        <p:spPr>
          <a:xfrm>
            <a:off x="1109839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Características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F68D20D0-AEF4-C61E-A068-FAFD9167C6BD}"/>
              </a:ext>
            </a:extLst>
          </p:cNvPr>
          <p:cNvSpPr/>
          <p:nvPr/>
        </p:nvSpPr>
        <p:spPr>
          <a:xfrm>
            <a:off x="7315200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Elegir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3" name="Shape 2">
            <a:extLst>
              <a:ext uri="{FF2B5EF4-FFF2-40B4-BE49-F238E27FC236}">
                <a16:creationId xmlns:a16="http://schemas.microsoft.com/office/drawing/2014/main" id="{EBEFC3C1-70B5-3078-964C-BE901C84D91B}"/>
              </a:ext>
            </a:extLst>
          </p:cNvPr>
          <p:cNvSpPr/>
          <p:nvPr/>
        </p:nvSpPr>
        <p:spPr>
          <a:xfrm>
            <a:off x="7050156" y="3899298"/>
            <a:ext cx="6742043" cy="273772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B4A49001-9356-0195-41AF-9BC745AF2941}"/>
              </a:ext>
            </a:extLst>
          </p:cNvPr>
          <p:cNvSpPr/>
          <p:nvPr/>
        </p:nvSpPr>
        <p:spPr>
          <a:xfrm>
            <a:off x="7315200" y="4432073"/>
            <a:ext cx="6139101" cy="1769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Tareas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vida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extremadamente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corta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Mejoras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latencia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última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instancia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Mejoras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última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instancia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6DCF3AC4-A872-7192-9393-0BA5B4F3E355}"/>
              </a:ext>
            </a:extLst>
          </p:cNvPr>
          <p:cNvSpPr/>
          <p:nvPr/>
        </p:nvSpPr>
        <p:spPr>
          <a:xfrm>
            <a:off x="7367050" y="4176656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para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7" name="Text 5">
            <a:extLst>
              <a:ext uri="{FF2B5EF4-FFF2-40B4-BE49-F238E27FC236}">
                <a16:creationId xmlns:a16="http://schemas.microsoft.com/office/drawing/2014/main" id="{1ED01C0C-C0AE-EF8B-7615-4E0CF9269F2D}"/>
              </a:ext>
            </a:extLst>
          </p:cNvPr>
          <p:cNvSpPr/>
          <p:nvPr/>
        </p:nvSpPr>
        <p:spPr>
          <a:xfrm>
            <a:off x="1109839" y="7047428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Parámetro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JVM: 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85B99EEF-F7EE-702E-10DC-7B0C9C1BB299}"/>
              </a:ext>
            </a:extLst>
          </p:cNvPr>
          <p:cNvSpPr/>
          <p:nvPr/>
        </p:nvSpPr>
        <p:spPr>
          <a:xfrm>
            <a:off x="786351" y="6804660"/>
            <a:ext cx="13005848" cy="76375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118541E2-CBD9-7E5F-70E3-ECAA924D83F8}"/>
              </a:ext>
            </a:extLst>
          </p:cNvPr>
          <p:cNvSpPr/>
          <p:nvPr/>
        </p:nvSpPr>
        <p:spPr>
          <a:xfrm>
            <a:off x="2933932" y="7035642"/>
            <a:ext cx="178427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b="1" dirty="0">
                <a:solidFill>
                  <a:schemeClr val="bg1"/>
                </a:solidFill>
                <a:highlight>
                  <a:srgbClr val="171528"/>
                </a:highlight>
              </a:rPr>
              <a:t>java -XX:+</a:t>
            </a:r>
            <a:r>
              <a:rPr lang="en-US" b="1" dirty="0" err="1">
                <a:solidFill>
                  <a:schemeClr val="bg1"/>
                </a:solidFill>
                <a:highlight>
                  <a:srgbClr val="171528"/>
                </a:highlight>
              </a:rPr>
              <a:t>UnlockExperimentalVMOptions</a:t>
            </a:r>
            <a:r>
              <a:rPr lang="en-US" b="1" dirty="0">
                <a:solidFill>
                  <a:schemeClr val="bg1"/>
                </a:solidFill>
                <a:highlight>
                  <a:srgbClr val="171528"/>
                </a:highlight>
              </a:rPr>
              <a:t> –XX:+</a:t>
            </a:r>
            <a:r>
              <a:rPr lang="en-US" b="1" dirty="0" err="1">
                <a:solidFill>
                  <a:schemeClr val="bg1"/>
                </a:solidFill>
                <a:highlight>
                  <a:srgbClr val="171528"/>
                </a:highlight>
              </a:rPr>
              <a:t>UseEpsilonGC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251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B7E897-723A-FEAE-40E2-431188090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EBE5B6-4B9D-BA9A-D031-256B559E5B9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7317898-1978-E6FB-195D-29CCBEF9BC7A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Shenandoah</a:t>
            </a: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GC</a:t>
            </a:r>
            <a:endParaRPr lang="en-US" sz="2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8F29B1F-7FF9-F6B8-DC44-BC8B8B6FDA53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949315E8-C40A-327D-A343-0D772F2D3665}"/>
              </a:ext>
            </a:extLst>
          </p:cNvPr>
          <p:cNvSpPr/>
          <p:nvPr/>
        </p:nvSpPr>
        <p:spPr>
          <a:xfrm>
            <a:off x="786351" y="1411422"/>
            <a:ext cx="6079435" cy="522559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FD5E6DE9-2CA7-7C24-8BCD-33B6855B9EF9}"/>
              </a:ext>
            </a:extLst>
          </p:cNvPr>
          <p:cNvSpPr/>
          <p:nvPr/>
        </p:nvSpPr>
        <p:spPr>
          <a:xfrm>
            <a:off x="1176099" y="2342820"/>
            <a:ext cx="5536159" cy="429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DISPONIBILIDAD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JDK 11.0.9+ (No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Oracle JDK)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PARALELO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CONCURRENTE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Totalmente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GENERACIONAL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No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TAMAÑO DEL HEAP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Mediano –Grande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TIEMPOS DE PAUSA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Cortos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Muy Alto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LATENCIA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Muy Baja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SOBRECARGA DE CPU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Moderada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(10 – 20%)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</p:txBody>
      </p:sp>
      <p:sp>
        <p:nvSpPr>
          <p:cNvPr id="49" name="Shape 2">
            <a:extLst>
              <a:ext uri="{FF2B5EF4-FFF2-40B4-BE49-F238E27FC236}">
                <a16:creationId xmlns:a16="http://schemas.microsoft.com/office/drawing/2014/main" id="{6C1F5545-B75A-1B06-ACBF-868E8D9BE3BD}"/>
              </a:ext>
            </a:extLst>
          </p:cNvPr>
          <p:cNvSpPr/>
          <p:nvPr/>
        </p:nvSpPr>
        <p:spPr>
          <a:xfrm>
            <a:off x="7050156" y="1411422"/>
            <a:ext cx="6742043" cy="2268086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Text 20">
            <a:extLst>
              <a:ext uri="{FF2B5EF4-FFF2-40B4-BE49-F238E27FC236}">
                <a16:creationId xmlns:a16="http://schemas.microsoft.com/office/drawing/2014/main" id="{DFE06708-38E3-01CF-C9E9-EA0FFFEF23D0}"/>
              </a:ext>
            </a:extLst>
          </p:cNvPr>
          <p:cNvSpPr/>
          <p:nvPr/>
        </p:nvSpPr>
        <p:spPr>
          <a:xfrm>
            <a:off x="7300573" y="2171373"/>
            <a:ext cx="6153728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El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respuesta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es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una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alta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prioridad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usa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un heap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muy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grande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(100GB+)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necesitan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respuesta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predecibles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B1D895B-BBE5-D771-A128-8CD2713F874C}"/>
              </a:ext>
            </a:extLst>
          </p:cNvPr>
          <p:cNvSpPr/>
          <p:nvPr/>
        </p:nvSpPr>
        <p:spPr>
          <a:xfrm>
            <a:off x="1109839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Características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787FE273-606B-1915-F32A-2E2A8A0C0149}"/>
              </a:ext>
            </a:extLst>
          </p:cNvPr>
          <p:cNvSpPr/>
          <p:nvPr/>
        </p:nvSpPr>
        <p:spPr>
          <a:xfrm>
            <a:off x="7315200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Elegir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3" name="Shape 2">
            <a:extLst>
              <a:ext uri="{FF2B5EF4-FFF2-40B4-BE49-F238E27FC236}">
                <a16:creationId xmlns:a16="http://schemas.microsoft.com/office/drawing/2014/main" id="{077590DD-F43A-0B98-C3AF-9EF24F27D58B}"/>
              </a:ext>
            </a:extLst>
          </p:cNvPr>
          <p:cNvSpPr/>
          <p:nvPr/>
        </p:nvSpPr>
        <p:spPr>
          <a:xfrm>
            <a:off x="7050156" y="3899298"/>
            <a:ext cx="6742043" cy="273772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17CC5BD6-F08B-5389-475C-D129A60FCBA4}"/>
              </a:ext>
            </a:extLst>
          </p:cNvPr>
          <p:cNvSpPr/>
          <p:nvPr/>
        </p:nvSpPr>
        <p:spPr>
          <a:xfrm>
            <a:off x="7315200" y="4432073"/>
            <a:ext cx="6139101" cy="1769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Aplicaciones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sensibles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a la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latencia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Sistemas a gran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escala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Aplicaciones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altamente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concurrentes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BBAC7626-5ECA-CC79-CFFC-E8D6CCFD69E5}"/>
              </a:ext>
            </a:extLst>
          </p:cNvPr>
          <p:cNvSpPr/>
          <p:nvPr/>
        </p:nvSpPr>
        <p:spPr>
          <a:xfrm>
            <a:off x="7367050" y="4176656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para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7" name="Text 5">
            <a:extLst>
              <a:ext uri="{FF2B5EF4-FFF2-40B4-BE49-F238E27FC236}">
                <a16:creationId xmlns:a16="http://schemas.microsoft.com/office/drawing/2014/main" id="{232A14EE-A0E5-A93F-6262-7B276C6E1EF4}"/>
              </a:ext>
            </a:extLst>
          </p:cNvPr>
          <p:cNvSpPr/>
          <p:nvPr/>
        </p:nvSpPr>
        <p:spPr>
          <a:xfrm>
            <a:off x="1109839" y="7047428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Parámetro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JVM: 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BB06C88-935E-1BF7-142C-0949F793CB11}"/>
              </a:ext>
            </a:extLst>
          </p:cNvPr>
          <p:cNvSpPr/>
          <p:nvPr/>
        </p:nvSpPr>
        <p:spPr>
          <a:xfrm>
            <a:off x="786351" y="6804660"/>
            <a:ext cx="13005848" cy="76375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F1FE23F1-4F62-05A5-7783-DACC0BAAFD7A}"/>
              </a:ext>
            </a:extLst>
          </p:cNvPr>
          <p:cNvSpPr/>
          <p:nvPr/>
        </p:nvSpPr>
        <p:spPr>
          <a:xfrm>
            <a:off x="2933932" y="7035642"/>
            <a:ext cx="178427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b="1" dirty="0">
                <a:solidFill>
                  <a:schemeClr val="bg1"/>
                </a:solidFill>
                <a:highlight>
                  <a:srgbClr val="171528"/>
                </a:highlight>
              </a:rPr>
              <a:t>java -XX:+</a:t>
            </a:r>
            <a:r>
              <a:rPr lang="en-US" b="1" dirty="0" err="1">
                <a:solidFill>
                  <a:schemeClr val="bg1"/>
                </a:solidFill>
                <a:highlight>
                  <a:srgbClr val="171528"/>
                </a:highlight>
              </a:rPr>
              <a:t>UseShenandoahGC</a:t>
            </a:r>
            <a:endParaRPr lang="en-US" b="1" dirty="0">
              <a:solidFill>
                <a:schemeClr val="bg1"/>
              </a:solidFill>
              <a:highlight>
                <a:srgbClr val="17152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1920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5F34301-F6F0-970E-FBAE-00993D22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2A0C07-9291-8E0E-4284-FE3A9261337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6D036B62-75FE-CE04-D38F-6541A366BAE6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Z</a:t>
            </a: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GC</a:t>
            </a:r>
            <a:endParaRPr lang="en-US" sz="2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580C565-6D6E-3E03-0D1E-56FA017691BF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3D73660F-D305-E19D-B594-5BD05C559B22}"/>
              </a:ext>
            </a:extLst>
          </p:cNvPr>
          <p:cNvSpPr/>
          <p:nvPr/>
        </p:nvSpPr>
        <p:spPr>
          <a:xfrm>
            <a:off x="786351" y="1411422"/>
            <a:ext cx="6079435" cy="522559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A656DD4A-D56B-722E-848F-08BFDFF829FA}"/>
              </a:ext>
            </a:extLst>
          </p:cNvPr>
          <p:cNvSpPr/>
          <p:nvPr/>
        </p:nvSpPr>
        <p:spPr>
          <a:xfrm>
            <a:off x="1176099" y="2342820"/>
            <a:ext cx="5536159" cy="429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DISPONIBILIDAD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JDK 15 - 21+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PARALELO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CONCURRENTE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Totalmente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GENERACIONAL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No /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Sí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TAMAÑO DEL HEAP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Grande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TIEMPOS DE PAUSA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Cortos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RENDIMIENTO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Muy Alto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LATENCIA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Muy Baja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SOBRECARGA DE CPU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Moderada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(10 – 20%)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</p:txBody>
      </p:sp>
      <p:sp>
        <p:nvSpPr>
          <p:cNvPr id="49" name="Shape 2">
            <a:extLst>
              <a:ext uri="{FF2B5EF4-FFF2-40B4-BE49-F238E27FC236}">
                <a16:creationId xmlns:a16="http://schemas.microsoft.com/office/drawing/2014/main" id="{394C5723-8A60-FE54-5D9C-42947AEA51ED}"/>
              </a:ext>
            </a:extLst>
          </p:cNvPr>
          <p:cNvSpPr/>
          <p:nvPr/>
        </p:nvSpPr>
        <p:spPr>
          <a:xfrm>
            <a:off x="7050156" y="1411422"/>
            <a:ext cx="6742043" cy="2268086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Text 20">
            <a:extLst>
              <a:ext uri="{FF2B5EF4-FFF2-40B4-BE49-F238E27FC236}">
                <a16:creationId xmlns:a16="http://schemas.microsoft.com/office/drawing/2014/main" id="{D7247415-7293-214F-317C-A2A76F3804A8}"/>
              </a:ext>
            </a:extLst>
          </p:cNvPr>
          <p:cNvSpPr/>
          <p:nvPr/>
        </p:nvSpPr>
        <p:spPr>
          <a:xfrm>
            <a:off x="7300573" y="2171373"/>
            <a:ext cx="6153728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El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respuesta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es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una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alta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prioridad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usa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un heap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muy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grande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(100GB+)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necesitan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tiempos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respuesta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predecibles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114EC5F-BB3B-D65F-2693-E9FBA4346F7C}"/>
              </a:ext>
            </a:extLst>
          </p:cNvPr>
          <p:cNvSpPr/>
          <p:nvPr/>
        </p:nvSpPr>
        <p:spPr>
          <a:xfrm>
            <a:off x="1109839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Características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262250E2-76F9-1795-560F-6865AC136D2C}"/>
              </a:ext>
            </a:extLst>
          </p:cNvPr>
          <p:cNvSpPr/>
          <p:nvPr/>
        </p:nvSpPr>
        <p:spPr>
          <a:xfrm>
            <a:off x="7315200" y="1688780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Elegir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cuando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3" name="Shape 2">
            <a:extLst>
              <a:ext uri="{FF2B5EF4-FFF2-40B4-BE49-F238E27FC236}">
                <a16:creationId xmlns:a16="http://schemas.microsoft.com/office/drawing/2014/main" id="{588B63F2-B485-FB3D-8280-A230D1292314}"/>
              </a:ext>
            </a:extLst>
          </p:cNvPr>
          <p:cNvSpPr/>
          <p:nvPr/>
        </p:nvSpPr>
        <p:spPr>
          <a:xfrm>
            <a:off x="7050156" y="3899298"/>
            <a:ext cx="6742043" cy="273772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35F8FBE6-ECD6-98DA-81E9-7888C7E74323}"/>
              </a:ext>
            </a:extLst>
          </p:cNvPr>
          <p:cNvSpPr/>
          <p:nvPr/>
        </p:nvSpPr>
        <p:spPr>
          <a:xfrm>
            <a:off x="7315200" y="4432073"/>
            <a:ext cx="6139101" cy="1769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Aplicaciones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sensibles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a la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latencia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Sistemas a gran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escala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Aplicaciones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altamente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rlow" pitchFamily="2" charset="77"/>
              </a:rPr>
              <a:t>concurrentes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endParaRPr lang="en-US" dirty="0">
              <a:latin typeface="Barlow" pitchFamily="2" charset="77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BE80391B-7117-F746-E108-9B7FDA43E685}"/>
              </a:ext>
            </a:extLst>
          </p:cNvPr>
          <p:cNvSpPr/>
          <p:nvPr/>
        </p:nvSpPr>
        <p:spPr>
          <a:xfrm>
            <a:off x="7367050" y="4176656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para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7" name="Text 5">
            <a:extLst>
              <a:ext uri="{FF2B5EF4-FFF2-40B4-BE49-F238E27FC236}">
                <a16:creationId xmlns:a16="http://schemas.microsoft.com/office/drawing/2014/main" id="{3214AE93-DE77-95D1-5FBD-BCE4638704EC}"/>
              </a:ext>
            </a:extLst>
          </p:cNvPr>
          <p:cNvSpPr/>
          <p:nvPr/>
        </p:nvSpPr>
        <p:spPr>
          <a:xfrm>
            <a:off x="1109839" y="7047428"/>
            <a:ext cx="1734244" cy="25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 err="1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Parámetro</a:t>
            </a:r>
            <a:r>
              <a:rPr lang="en-US" b="1" dirty="0">
                <a:solidFill>
                  <a:srgbClr val="00FFC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JVM: 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1C036061-93F9-F504-A587-5AE76FC2C741}"/>
              </a:ext>
            </a:extLst>
          </p:cNvPr>
          <p:cNvSpPr/>
          <p:nvPr/>
        </p:nvSpPr>
        <p:spPr>
          <a:xfrm>
            <a:off x="786351" y="6804660"/>
            <a:ext cx="6079435" cy="76375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0E0A502F-D1E5-8B0B-2E3F-177656AC12ED}"/>
              </a:ext>
            </a:extLst>
          </p:cNvPr>
          <p:cNvSpPr/>
          <p:nvPr/>
        </p:nvSpPr>
        <p:spPr>
          <a:xfrm>
            <a:off x="2933932" y="7035642"/>
            <a:ext cx="1784271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b="1" dirty="0">
                <a:solidFill>
                  <a:schemeClr val="bg1"/>
                </a:solidFill>
                <a:highlight>
                  <a:srgbClr val="171528"/>
                </a:highlight>
              </a:rPr>
              <a:t>java -XX:+</a:t>
            </a:r>
            <a:r>
              <a:rPr lang="en-US" b="1" dirty="0" err="1">
                <a:solidFill>
                  <a:schemeClr val="bg1"/>
                </a:solidFill>
                <a:highlight>
                  <a:srgbClr val="171528"/>
                </a:highlight>
              </a:rPr>
              <a:t>UseZGC</a:t>
            </a:r>
            <a:r>
              <a:rPr lang="en-US" b="1" dirty="0">
                <a:solidFill>
                  <a:schemeClr val="bg1"/>
                </a:solidFill>
                <a:highlight>
                  <a:srgbClr val="171528"/>
                </a:highlight>
              </a:rPr>
              <a:t> –XX:+</a:t>
            </a:r>
            <a:r>
              <a:rPr lang="en-US" b="1" dirty="0" err="1">
                <a:solidFill>
                  <a:schemeClr val="bg1"/>
                </a:solidFill>
                <a:highlight>
                  <a:srgbClr val="171528"/>
                </a:highlight>
              </a:rPr>
              <a:t>ZGenerational</a:t>
            </a:r>
            <a:endParaRPr lang="en-US" b="1" dirty="0">
              <a:solidFill>
                <a:schemeClr val="bg1"/>
              </a:solidFill>
              <a:highlight>
                <a:srgbClr val="171528"/>
              </a:highlight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62678515-F8F0-7001-F361-61BFEA15B49C}"/>
              </a:ext>
            </a:extLst>
          </p:cNvPr>
          <p:cNvSpPr/>
          <p:nvPr/>
        </p:nvSpPr>
        <p:spPr>
          <a:xfrm>
            <a:off x="7050156" y="6783270"/>
            <a:ext cx="6079435" cy="763758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20">
            <a:extLst>
              <a:ext uri="{FF2B5EF4-FFF2-40B4-BE49-F238E27FC236}">
                <a16:creationId xmlns:a16="http://schemas.microsoft.com/office/drawing/2014/main" id="{4C925F5D-DE24-8284-EE5D-4973310AA7AF}"/>
              </a:ext>
            </a:extLst>
          </p:cNvPr>
          <p:cNvSpPr/>
          <p:nvPr/>
        </p:nvSpPr>
        <p:spPr>
          <a:xfrm>
            <a:off x="7315200" y="6731709"/>
            <a:ext cx="5360535" cy="61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>
              <a:lnSpc>
                <a:spcPts val="1760"/>
              </a:lnSpc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La version no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generacional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será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deprecada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0106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135A7AA-C449-8A6E-7CCA-5C6B08C30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22852F-B3FB-FD49-C45C-CED533F1F257}"/>
              </a:ext>
            </a:extLst>
          </p:cNvPr>
          <p:cNvSpPr/>
          <p:nvPr/>
        </p:nvSpPr>
        <p:spPr>
          <a:xfrm>
            <a:off x="0" y="5216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A002731-3B87-D22F-961A-E95E6E12E754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 err="1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Comparativa</a:t>
            </a:r>
            <a:r>
              <a:rPr lang="en-US" sz="28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</a:t>
            </a: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GC</a:t>
            </a:r>
            <a:endParaRPr lang="en-US" sz="2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0A3EEE7-5EEA-74DC-B077-625053488966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21CE6F9-34F2-BBAE-4018-E80A3990037D}"/>
              </a:ext>
            </a:extLst>
          </p:cNvPr>
          <p:cNvSpPr/>
          <p:nvPr/>
        </p:nvSpPr>
        <p:spPr>
          <a:xfrm>
            <a:off x="601979" y="1182173"/>
            <a:ext cx="13426439" cy="6636840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1B288F-D0A4-69E2-3BC8-BE92F4C92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375917"/>
              </p:ext>
            </p:extLst>
          </p:nvPr>
        </p:nvGraphicFramePr>
        <p:xfrm>
          <a:off x="1058777" y="2125738"/>
          <a:ext cx="12560969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8159">
                  <a:extLst>
                    <a:ext uri="{9D8B030D-6E8A-4147-A177-3AD203B41FA5}">
                      <a16:colId xmlns:a16="http://schemas.microsoft.com/office/drawing/2014/main" val="3187240530"/>
                    </a:ext>
                  </a:extLst>
                </a:gridCol>
                <a:gridCol w="1953864">
                  <a:extLst>
                    <a:ext uri="{9D8B030D-6E8A-4147-A177-3AD203B41FA5}">
                      <a16:colId xmlns:a16="http://schemas.microsoft.com/office/drawing/2014/main" val="181511149"/>
                    </a:ext>
                  </a:extLst>
                </a:gridCol>
                <a:gridCol w="1941095">
                  <a:extLst>
                    <a:ext uri="{9D8B030D-6E8A-4147-A177-3AD203B41FA5}">
                      <a16:colId xmlns:a16="http://schemas.microsoft.com/office/drawing/2014/main" val="3738201200"/>
                    </a:ext>
                  </a:extLst>
                </a:gridCol>
                <a:gridCol w="1909010">
                  <a:extLst>
                    <a:ext uri="{9D8B030D-6E8A-4147-A177-3AD203B41FA5}">
                      <a16:colId xmlns:a16="http://schemas.microsoft.com/office/drawing/2014/main" val="1041978255"/>
                    </a:ext>
                  </a:extLst>
                </a:gridCol>
                <a:gridCol w="1668379">
                  <a:extLst>
                    <a:ext uri="{9D8B030D-6E8A-4147-A177-3AD203B41FA5}">
                      <a16:colId xmlns:a16="http://schemas.microsoft.com/office/drawing/2014/main" val="4066240028"/>
                    </a:ext>
                  </a:extLst>
                </a:gridCol>
                <a:gridCol w="1700462">
                  <a:extLst>
                    <a:ext uri="{9D8B030D-6E8A-4147-A177-3AD203B41FA5}">
                      <a16:colId xmlns:a16="http://schemas.microsoft.com/office/drawing/2014/main" val="1540320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Parallel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Shenandoah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24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Marcado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97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Compactación</a:t>
                      </a:r>
                      <a:endParaRPr lang="en-US" sz="1800" b="1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58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Procesado</a:t>
                      </a:r>
                      <a:r>
                        <a:rPr 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referencias</a:t>
                      </a:r>
                      <a:endParaRPr lang="en-US" sz="1800" b="1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51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Selección</a:t>
                      </a:r>
                      <a:r>
                        <a:rPr 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del Set de </a:t>
                      </a:r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realocación</a:t>
                      </a:r>
                      <a:endParaRPr lang="en-US" sz="1800" b="1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523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Limpieza</a:t>
                      </a:r>
                      <a:r>
                        <a:rPr 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JNI </a:t>
                      </a:r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WeakRef</a:t>
                      </a:r>
                      <a:endParaRPr lang="en-US" sz="1800" b="1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81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Escaneo</a:t>
                      </a:r>
                      <a:r>
                        <a:rPr 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JNI </a:t>
                      </a:r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GlobalRefs</a:t>
                      </a:r>
                      <a:endParaRPr lang="en-US" sz="1800" b="1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05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Class Unloading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28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Escaneo</a:t>
                      </a:r>
                      <a:r>
                        <a:rPr 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los</a:t>
                      </a:r>
                      <a:r>
                        <a:rPr 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stacks de </a:t>
                      </a:r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los</a:t>
                      </a:r>
                      <a:r>
                        <a:rPr 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hilos</a:t>
                      </a:r>
                      <a:endParaRPr lang="en-US" sz="1800" b="1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  <a:endParaRPr lang="en-US" sz="2400" b="1" kern="1200" dirty="0">
                        <a:solidFill>
                          <a:srgbClr val="C322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dirty="0">
                          <a:solidFill>
                            <a:srgbClr val="C32200"/>
                          </a:solidFill>
                        </a:rPr>
                        <a:t>X</a:t>
                      </a:r>
                      <a:endParaRPr lang="en-US" sz="2400" b="1" kern="1200" dirty="0">
                        <a:solidFill>
                          <a:srgbClr val="C322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C32200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98409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7BAB9C-AB16-D3FB-3F81-82063B4A4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56652"/>
              </p:ext>
            </p:extLst>
          </p:nvPr>
        </p:nvGraphicFramePr>
        <p:xfrm>
          <a:off x="1026695" y="2133600"/>
          <a:ext cx="12577010" cy="365760"/>
        </p:xfrm>
        <a:graphic>
          <a:graphicData uri="http://schemas.openxmlformats.org/drawingml/2006/table">
            <a:tbl>
              <a:tblPr/>
              <a:tblGrid>
                <a:gridCol w="12577010">
                  <a:extLst>
                    <a:ext uri="{9D8B030D-6E8A-4147-A177-3AD203B41FA5}">
                      <a16:colId xmlns:a16="http://schemas.microsoft.com/office/drawing/2014/main" val="3904605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648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4822E6A-ED0C-3A96-73A1-DA6DE7F087C0}"/>
              </a:ext>
            </a:extLst>
          </p:cNvPr>
          <p:cNvSpPr/>
          <p:nvPr/>
        </p:nvSpPr>
        <p:spPr>
          <a:xfrm>
            <a:off x="58190" y="-19397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19745" y="671393"/>
            <a:ext cx="3488650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8F8F8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Java: La Solución Intermedia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819745" y="1090255"/>
            <a:ext cx="9066133" cy="650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"Write Once, Run Anywhere"</a:t>
            </a: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(</a:t>
            </a:r>
            <a:r>
              <a:rPr lang="en-US" sz="405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WORA</a:t>
            </a: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)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819745" y="1864519"/>
            <a:ext cx="12990909" cy="468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 introduce un nivel de abstracción que resolvió el problema con una idea brillante: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819745" y="2824043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819745" y="3191589"/>
            <a:ext cx="4174093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19745" y="3369588"/>
            <a:ext cx="295215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Compilación a Bytecode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19745" y="3835360"/>
            <a:ext cx="4174093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 código .java se compila (javac) a .class, que contiene Bytecode.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228034" y="2824043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5228034" y="3191589"/>
            <a:ext cx="4174212" cy="3048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228034" y="3369588"/>
            <a:ext cx="260246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Bytecode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5228034" y="3835360"/>
            <a:ext cx="4174212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lenguaje intermedio, universal e independiente de la plataforma.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9636443" y="2824043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9636443" y="3191589"/>
            <a:ext cx="4174093" cy="3048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636443" y="3369588"/>
            <a:ext cx="260246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 JVM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9636443" y="3835360"/>
            <a:ext cx="4174093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programa nativo (escrito en C++) que actúa como un "mini-Sistema Operativo".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819745" y="5140859"/>
            <a:ext cx="12990909" cy="36790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19745" y="5528786"/>
            <a:ext cx="3123009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 Promesa WORA: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819745" y="6270308"/>
            <a:ext cx="1299090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necesitas compilar tu programa para cada S.O.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819745" y="6726912"/>
            <a:ext cx="1299090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 .jar se ejecuta en cualquier dispositivo que tenga una JVM.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819745" y="7183517"/>
            <a:ext cx="1299090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trabajo de adaptación lo hacen los creadores de la JVM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A13068-229F-704B-01DD-D19570FF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822" y="2387560"/>
            <a:ext cx="749379" cy="7493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DE002E-8959-82D2-33BB-5BF0084D7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426" y="2307402"/>
            <a:ext cx="784126" cy="7841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B52174-A6EE-BFD6-FC25-0AB7F7D31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779" y="2329780"/>
            <a:ext cx="841068" cy="841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1944E-6 1.85185E-6 L 0.08279 0.03993 C 0.10015 0.049 0.12619 0.05401 0.15354 0.05401 C 0.18457 0.05401 0.20942 0.049 0.22678 0.03993 L 0.31011 1.85185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6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54 L 0.08355 0.04148 C 0.1008 0.05054 0.12673 0.05556 0.15375 0.05556 C 0.18446 0.05556 0.2092 0.05054 0.22645 0.04148 L 0.30881 0.00154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5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C3B5DC2-0B0A-2C56-1593-F14089C71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36834D-15E0-2C31-78E7-D5C0A6EE10EF}"/>
              </a:ext>
            </a:extLst>
          </p:cNvPr>
          <p:cNvSpPr/>
          <p:nvPr/>
        </p:nvSpPr>
        <p:spPr>
          <a:xfrm>
            <a:off x="0" y="5216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606CBC37-89DC-FEB3-B799-8EE3FCAC48F5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 err="1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Criterios</a:t>
            </a:r>
            <a:r>
              <a:rPr lang="en-US" sz="28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</a:t>
            </a:r>
            <a:r>
              <a:rPr lang="en-US" sz="2800" b="1" dirty="0" err="1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Elección</a:t>
            </a: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del</a:t>
            </a: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GC</a:t>
            </a:r>
            <a:endParaRPr lang="en-US" sz="2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7F2C39E-027C-FF6D-1EDC-22ECBE5EE392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344A9002-4746-0AC7-28F1-B9F346EA6F5B}"/>
              </a:ext>
            </a:extLst>
          </p:cNvPr>
          <p:cNvSpPr/>
          <p:nvPr/>
        </p:nvSpPr>
        <p:spPr>
          <a:xfrm>
            <a:off x="838200" y="1409690"/>
            <a:ext cx="12891052" cy="6236814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D627B10-FBF8-B855-48CB-55B35A4E0C13}"/>
              </a:ext>
            </a:extLst>
          </p:cNvPr>
          <p:cNvSpPr/>
          <p:nvPr/>
        </p:nvSpPr>
        <p:spPr>
          <a:xfrm>
            <a:off x="1030325" y="1673237"/>
            <a:ext cx="12698927" cy="2330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52425" indent="-352425"/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 marL="352425" indent="-352425"/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 marL="352425" indent="-352425"/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🗑️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Rendimiento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(Throughput): </a:t>
            </a:r>
            <a:br>
              <a:rPr lang="en-US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Porcentaje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del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tiempo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total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dedicado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a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aplicación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frente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a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asignación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y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recolección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basura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  <a:p>
            <a:pPr marL="352425" indent="-352425"/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 marL="352425" indent="-352425"/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 marL="352425" indent="-352425"/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 marL="287338" indent="-287338"/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🗑️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Latencia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:</a:t>
            </a:r>
            <a:br>
              <a:rPr lang="en-US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Capacidad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respuesta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aplicación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afectada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por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las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pausas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del GC.</a:t>
            </a:r>
          </a:p>
          <a:p>
            <a:pPr marL="287338" indent="-287338"/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 marL="287338" indent="-287338"/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 marL="287338" indent="-287338"/>
            <a:endParaRPr lang="en-US" dirty="0">
              <a:solidFill>
                <a:schemeClr val="bg1"/>
              </a:solidFill>
              <a:latin typeface="Barlow" pitchFamily="2" charset="77"/>
            </a:endParaRPr>
          </a:p>
          <a:p>
            <a:pPr marL="234950" indent="-234950"/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🗑️ Uso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recursos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:</a:t>
            </a:r>
            <a:br>
              <a:rPr lang="en-US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Conjunto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trabajo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un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proceso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medido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páginas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y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líneas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caché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  <a:p>
            <a:pPr>
              <a:lnSpc>
                <a:spcPts val="1760"/>
              </a:lnSpc>
            </a:pPr>
            <a:endParaRPr lang="en-US" b="1" dirty="0">
              <a:solidFill>
                <a:schemeClr val="bg1"/>
              </a:solidFill>
              <a:latin typeface="Barlow" pitchFamily="2" charset="77"/>
            </a:endParaRPr>
          </a:p>
          <a:p>
            <a:pPr indent="-285750">
              <a:lnSpc>
                <a:spcPts val="1760"/>
              </a:lnSpc>
              <a:buFont typeface="Wingdings" pitchFamily="2" charset="2"/>
              <a:buChar char="§"/>
            </a:pPr>
            <a:endParaRPr lang="en-US" b="1" dirty="0">
              <a:solidFill>
                <a:schemeClr val="bg1"/>
              </a:solidFill>
              <a:latin typeface="Barlow" pitchFamily="2" charset="77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32544B-2FC4-A32D-CA31-F157F9E0102E}"/>
              </a:ext>
            </a:extLst>
          </p:cNvPr>
          <p:cNvGrpSpPr/>
          <p:nvPr/>
        </p:nvGrpSpPr>
        <p:grpSpPr>
          <a:xfrm>
            <a:off x="7998680" y="3468469"/>
            <a:ext cx="5833739" cy="3813386"/>
            <a:chOff x="7998680" y="3468469"/>
            <a:chExt cx="5833739" cy="3813386"/>
          </a:xfrm>
        </p:grpSpPr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A24C09D-D05A-59FB-8EA8-8D2C55854604}"/>
                </a:ext>
              </a:extLst>
            </p:cNvPr>
            <p:cNvSpPr/>
            <p:nvPr/>
          </p:nvSpPr>
          <p:spPr>
            <a:xfrm>
              <a:off x="9409043" y="4173024"/>
              <a:ext cx="3013014" cy="2597426"/>
            </a:xfrm>
            <a:prstGeom prst="triangle">
              <a:avLst/>
            </a:prstGeom>
            <a:noFill/>
            <a:ln w="57150">
              <a:solidFill>
                <a:srgbClr val="00FF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36CEC-593E-800E-FC18-1634528C5D4A}"/>
                </a:ext>
              </a:extLst>
            </p:cNvPr>
            <p:cNvSpPr txBox="1"/>
            <p:nvPr/>
          </p:nvSpPr>
          <p:spPr>
            <a:xfrm>
              <a:off x="7998680" y="6533539"/>
              <a:ext cx="1616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arlow" pitchFamily="2" charset="77"/>
                </a:rPr>
                <a:t>Muy Alto</a:t>
              </a:r>
            </a:p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Barlow" pitchFamily="2" charset="77"/>
                </a:rPr>
                <a:t>Rendimiento</a:t>
              </a:r>
              <a:endParaRPr lang="en-US" b="1" dirty="0">
                <a:solidFill>
                  <a:schemeClr val="bg1"/>
                </a:solidFill>
                <a:latin typeface="Barlow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863F7B-0129-6C28-6E1E-1473C3629C17}"/>
                </a:ext>
              </a:extLst>
            </p:cNvPr>
            <p:cNvSpPr txBox="1"/>
            <p:nvPr/>
          </p:nvSpPr>
          <p:spPr>
            <a:xfrm>
              <a:off x="10107167" y="3468469"/>
              <a:ext cx="1616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arlow" pitchFamily="2" charset="77"/>
                </a:rPr>
                <a:t>Muy Baja</a:t>
              </a:r>
            </a:p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Barlow" pitchFamily="2" charset="77"/>
                </a:rPr>
                <a:t>Latencia</a:t>
              </a:r>
              <a:endParaRPr lang="en-US" b="1" dirty="0">
                <a:solidFill>
                  <a:schemeClr val="bg1"/>
                </a:solidFill>
                <a:latin typeface="Barlow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970A54-FBE5-2FF1-8906-75304C2C0548}"/>
                </a:ext>
              </a:extLst>
            </p:cNvPr>
            <p:cNvSpPr txBox="1"/>
            <p:nvPr/>
          </p:nvSpPr>
          <p:spPr>
            <a:xfrm>
              <a:off x="12215654" y="6358525"/>
              <a:ext cx="16167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arlow" pitchFamily="2" charset="77"/>
                </a:rPr>
                <a:t>Muy Bajo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Barlow" pitchFamily="2" charset="77"/>
                </a:rPr>
                <a:t>Uso de </a:t>
              </a:r>
              <a:r>
                <a:rPr lang="en-US" b="1" dirty="0" err="1">
                  <a:solidFill>
                    <a:schemeClr val="bg1"/>
                  </a:solidFill>
                  <a:latin typeface="Barlow" pitchFamily="2" charset="77"/>
                </a:rPr>
                <a:t>Recursos</a:t>
              </a:r>
              <a:endParaRPr lang="en-US" b="1" dirty="0">
                <a:solidFill>
                  <a:schemeClr val="bg1"/>
                </a:solidFill>
                <a:latin typeface="Barlow" pitchFamily="2" charset="77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94EA7A-1A53-EA93-096E-8ADD5B3A8BB9}"/>
                </a:ext>
              </a:extLst>
            </p:cNvPr>
            <p:cNvCxnSpPr/>
            <p:nvPr/>
          </p:nvCxnSpPr>
          <p:spPr>
            <a:xfrm flipV="1">
              <a:off x="9301634" y="4143912"/>
              <a:ext cx="1364974" cy="2360515"/>
            </a:xfrm>
            <a:prstGeom prst="straightConnector1">
              <a:avLst/>
            </a:prstGeom>
            <a:ln w="25400">
              <a:solidFill>
                <a:srgbClr val="00FFCC"/>
              </a:solidFill>
              <a:miter lim="800000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7DF7375-4696-7F3E-B8C1-2F130A6937F1}"/>
                </a:ext>
              </a:extLst>
            </p:cNvPr>
            <p:cNvCxnSpPr>
              <a:cxnSpLocks/>
            </p:cNvCxnSpPr>
            <p:nvPr/>
          </p:nvCxnSpPr>
          <p:spPr>
            <a:xfrm>
              <a:off x="11174927" y="4225949"/>
              <a:ext cx="1298713" cy="2185501"/>
            </a:xfrm>
            <a:prstGeom prst="straightConnector1">
              <a:avLst/>
            </a:prstGeom>
            <a:ln w="25400">
              <a:solidFill>
                <a:srgbClr val="00FFC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D22D6A3-B6E1-52D4-F6AE-1EF009615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5445" y="6987172"/>
              <a:ext cx="2785062" cy="0"/>
            </a:xfrm>
            <a:prstGeom prst="straightConnector1">
              <a:avLst/>
            </a:prstGeom>
            <a:ln w="25400">
              <a:solidFill>
                <a:srgbClr val="00FFC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DD1A80-77FF-F237-5FA6-75A7BCDAEA2E}"/>
                </a:ext>
              </a:extLst>
            </p:cNvPr>
            <p:cNvSpPr txBox="1"/>
            <p:nvPr/>
          </p:nvSpPr>
          <p:spPr>
            <a:xfrm>
              <a:off x="10078841" y="5318699"/>
              <a:ext cx="16167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Barlow" pitchFamily="2" charset="77"/>
                </a:rPr>
                <a:t>2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Barlow" pitchFamily="2" charset="77"/>
                </a:rPr>
                <a:t>De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6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77D3AC-8B36-DC82-D66F-476CB68F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D0393-3653-D7FF-7FC9-ECBC4412D79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5DDA828-738E-6B72-68A0-3F7B5F7E3865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 err="1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Causas</a:t>
            </a:r>
            <a:r>
              <a:rPr lang="en-US" sz="28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comunes</a:t>
            </a:r>
            <a:r>
              <a:rPr lang="en-US" sz="28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</a:t>
            </a:r>
            <a:r>
              <a:rPr lang="en-US" sz="2800" b="1" dirty="0" err="1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problemas</a:t>
            </a: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Memoria</a:t>
            </a:r>
            <a:endParaRPr lang="en-US" sz="2800" dirty="0">
              <a:solidFill>
                <a:srgbClr val="00FFCC"/>
              </a:solidFill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0014A2A-3F8F-C113-95BA-E88BC45C263F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A37BCA47-6B7E-40B1-CD9F-9D23C331FCA6}"/>
              </a:ext>
            </a:extLst>
          </p:cNvPr>
          <p:cNvSpPr/>
          <p:nvPr/>
        </p:nvSpPr>
        <p:spPr>
          <a:xfrm>
            <a:off x="786351" y="1411422"/>
            <a:ext cx="13075423" cy="147755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20">
            <a:extLst>
              <a:ext uri="{FF2B5EF4-FFF2-40B4-BE49-F238E27FC236}">
                <a16:creationId xmlns:a16="http://schemas.microsoft.com/office/drawing/2014/main" id="{BFBD4CD2-9719-B39A-F0BE-8190F29D8041}"/>
              </a:ext>
            </a:extLst>
          </p:cNvPr>
          <p:cNvSpPr/>
          <p:nvPr/>
        </p:nvSpPr>
        <p:spPr>
          <a:xfrm>
            <a:off x="1104382" y="1931346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Los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objetos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mantienen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memoria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más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tiempo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del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necesario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impidiendo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recolección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garbage collector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 Por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ejemplo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aunque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objeto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ya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no sea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necesario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programa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sigue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siendo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accesible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través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referencias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estáticas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colecciones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7" name="Text 20">
            <a:extLst>
              <a:ext uri="{FF2B5EF4-FFF2-40B4-BE49-F238E27FC236}">
                <a16:creationId xmlns:a16="http://schemas.microsoft.com/office/drawing/2014/main" id="{E4B2A25C-E414-642D-BE65-9EB1A8F0E014}"/>
              </a:ext>
            </a:extLst>
          </p:cNvPr>
          <p:cNvSpPr/>
          <p:nvPr/>
        </p:nvSpPr>
        <p:spPr>
          <a:xfrm>
            <a:off x="1104382" y="1504601"/>
            <a:ext cx="1811096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>
                <a:solidFill>
                  <a:srgbClr val="00FFCC"/>
                </a:solidFill>
              </a:rPr>
              <a:t>Memory leaks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1603C45-6B67-E48A-C740-FE630AE8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114" y="3225298"/>
            <a:ext cx="1002397" cy="8842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71437D0-1587-08D8-E7B7-97EE6BDD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113" y="4109568"/>
            <a:ext cx="1002398" cy="88427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00FFA5F-9AC2-68F4-9917-26AE96671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112" y="4993837"/>
            <a:ext cx="1002398" cy="88427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F9DAC46-9335-1BE9-449A-0D82EAC4B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888" y="5878107"/>
            <a:ext cx="1002397" cy="8842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294438D-8BC8-4EC0-3E70-647188CFD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2112" y="6762377"/>
            <a:ext cx="1772928" cy="957666"/>
          </a:xfrm>
          <a:prstGeom prst="rect">
            <a:avLst/>
          </a:prstGeom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1268E56-BEB5-042A-ED37-6876E312B795}"/>
              </a:ext>
            </a:extLst>
          </p:cNvPr>
          <p:cNvSpPr/>
          <p:nvPr/>
        </p:nvSpPr>
        <p:spPr>
          <a:xfrm>
            <a:off x="2165093" y="3540555"/>
            <a:ext cx="6123541" cy="3138021"/>
          </a:xfrm>
          <a:prstGeom prst="roundRect">
            <a:avLst>
              <a:gd name="adj" fmla="val 2683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2338" algn="l">
              <a:spcAft>
                <a:spcPts val="1125"/>
              </a:spcAft>
            </a:pPr>
            <a:endParaRPr lang="en-US" sz="2000" b="0" i="0" dirty="0">
              <a:solidFill>
                <a:srgbClr val="CCCCCC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C3483F-001E-358B-A871-8C8A4E33BD30}"/>
              </a:ext>
            </a:extLst>
          </p:cNvPr>
          <p:cNvSpPr txBox="1"/>
          <p:nvPr/>
        </p:nvSpPr>
        <p:spPr>
          <a:xfrm>
            <a:off x="5199204" y="3690687"/>
            <a:ext cx="309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Object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object1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Object();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42A6264-2307-4B1F-6F3C-6BCFF94E3E1B}"/>
              </a:ext>
            </a:extLst>
          </p:cNvPr>
          <p:cNvCxnSpPr>
            <a:cxnSpLocks/>
          </p:cNvCxnSpPr>
          <p:nvPr/>
        </p:nvCxnSpPr>
        <p:spPr>
          <a:xfrm flipV="1">
            <a:off x="8288632" y="3667433"/>
            <a:ext cx="1643480" cy="219773"/>
          </a:xfrm>
          <a:prstGeom prst="bent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EA9C787-BE75-2DDD-F268-FE0E9CDE474C}"/>
              </a:ext>
            </a:extLst>
          </p:cNvPr>
          <p:cNvSpPr txBox="1"/>
          <p:nvPr/>
        </p:nvSpPr>
        <p:spPr>
          <a:xfrm>
            <a:off x="5190428" y="4166431"/>
            <a:ext cx="309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Object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object2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Object();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7C09F14-06BC-501E-ADA3-1289FC1FB28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288632" y="4356424"/>
            <a:ext cx="1643481" cy="195279"/>
          </a:xfrm>
          <a:prstGeom prst="bent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EB2C749-2B03-EC73-660C-E94BD8605D99}"/>
              </a:ext>
            </a:extLst>
          </p:cNvPr>
          <p:cNvSpPr txBox="1"/>
          <p:nvPr/>
        </p:nvSpPr>
        <p:spPr>
          <a:xfrm>
            <a:off x="5190427" y="4640934"/>
            <a:ext cx="309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Object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object3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Object();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71042A8-6EB4-6FDE-B694-539493FBFC98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8297407" y="4865662"/>
            <a:ext cx="1634705" cy="570311"/>
          </a:xfrm>
          <a:prstGeom prst="bent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67F8EE9-C3E3-B1CB-2130-08463B04FC88}"/>
              </a:ext>
            </a:extLst>
          </p:cNvPr>
          <p:cNvSpPr txBox="1"/>
          <p:nvPr/>
        </p:nvSpPr>
        <p:spPr>
          <a:xfrm>
            <a:off x="5190429" y="5048291"/>
            <a:ext cx="309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Object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object4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Object();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C166A3B-F22C-C285-7F3C-2595B5639A55}"/>
              </a:ext>
            </a:extLst>
          </p:cNvPr>
          <p:cNvCxnSpPr>
            <a:cxnSpLocks/>
            <a:stCxn id="57" idx="3"/>
            <a:endCxn id="48" idx="1"/>
          </p:cNvCxnSpPr>
          <p:nvPr/>
        </p:nvCxnSpPr>
        <p:spPr>
          <a:xfrm>
            <a:off x="8288632" y="5232957"/>
            <a:ext cx="1652256" cy="1087285"/>
          </a:xfrm>
          <a:prstGeom prst="bentConnector3">
            <a:avLst>
              <a:gd name="adj1" fmla="val 42187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1D08D8F-6700-8639-B80B-2254637BC6FB}"/>
              </a:ext>
            </a:extLst>
          </p:cNvPr>
          <p:cNvSpPr txBox="1"/>
          <p:nvPr/>
        </p:nvSpPr>
        <p:spPr>
          <a:xfrm>
            <a:off x="2165092" y="5526754"/>
            <a:ext cx="612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List&lt;Object&gt;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C000"/>
                </a:solidFill>
              </a:rPr>
              <a:t>Arrays.asList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(object1, object2, object3, object4);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CC1F23A-B45D-ED9A-CCDF-9C195BE617E1}"/>
              </a:ext>
            </a:extLst>
          </p:cNvPr>
          <p:cNvCxnSpPr>
            <a:cxnSpLocks/>
            <a:stCxn id="59" idx="3"/>
            <a:endCxn id="49" idx="1"/>
          </p:cNvCxnSpPr>
          <p:nvPr/>
        </p:nvCxnSpPr>
        <p:spPr>
          <a:xfrm>
            <a:off x="8288633" y="5696031"/>
            <a:ext cx="1643479" cy="1545179"/>
          </a:xfrm>
          <a:prstGeom prst="bentConnector3">
            <a:avLst>
              <a:gd name="adj1" fmla="val 33636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A0D7BED-2772-389E-284F-98F659594FBC}"/>
              </a:ext>
            </a:extLst>
          </p:cNvPr>
          <p:cNvCxnSpPr>
            <a:cxnSpLocks/>
            <a:stCxn id="49" idx="3"/>
            <a:endCxn id="48" idx="3"/>
          </p:cNvCxnSpPr>
          <p:nvPr/>
        </p:nvCxnSpPr>
        <p:spPr>
          <a:xfrm flipH="1" flipV="1">
            <a:off x="10943285" y="6320242"/>
            <a:ext cx="761755" cy="920968"/>
          </a:xfrm>
          <a:prstGeom prst="bentConnector3">
            <a:avLst>
              <a:gd name="adj1" fmla="val -37071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5B347557-B057-1F49-EDC0-DCE044167790}"/>
              </a:ext>
            </a:extLst>
          </p:cNvPr>
          <p:cNvCxnSpPr>
            <a:cxnSpLocks/>
            <a:stCxn id="49" idx="3"/>
          </p:cNvCxnSpPr>
          <p:nvPr/>
        </p:nvCxnSpPr>
        <p:spPr>
          <a:xfrm flipH="1" flipV="1">
            <a:off x="10943286" y="5417623"/>
            <a:ext cx="761754" cy="1823587"/>
          </a:xfrm>
          <a:prstGeom prst="bentConnector4">
            <a:avLst>
              <a:gd name="adj1" fmla="val -63903"/>
              <a:gd name="adj2" fmla="val 99704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DA15D4CC-0CCA-75C4-37F5-C49FAC3AA9B7}"/>
              </a:ext>
            </a:extLst>
          </p:cNvPr>
          <p:cNvCxnSpPr>
            <a:cxnSpLocks/>
            <a:stCxn id="49" idx="3"/>
            <a:endCxn id="46" idx="3"/>
          </p:cNvCxnSpPr>
          <p:nvPr/>
        </p:nvCxnSpPr>
        <p:spPr>
          <a:xfrm flipH="1" flipV="1">
            <a:off x="10934511" y="4551703"/>
            <a:ext cx="770529" cy="2689507"/>
          </a:xfrm>
          <a:prstGeom prst="bentConnector3">
            <a:avLst>
              <a:gd name="adj1" fmla="val -89702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C2D9653-EC74-4C93-FBA6-BF44213F8B3B}"/>
              </a:ext>
            </a:extLst>
          </p:cNvPr>
          <p:cNvCxnSpPr>
            <a:cxnSpLocks/>
            <a:stCxn id="49" idx="3"/>
            <a:endCxn id="45" idx="3"/>
          </p:cNvCxnSpPr>
          <p:nvPr/>
        </p:nvCxnSpPr>
        <p:spPr>
          <a:xfrm flipH="1" flipV="1">
            <a:off x="10934511" y="3667433"/>
            <a:ext cx="770529" cy="3573777"/>
          </a:xfrm>
          <a:prstGeom prst="bentConnector3">
            <a:avLst>
              <a:gd name="adj1" fmla="val -121813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3487C20-B5AD-7C4E-F977-9D24271FAFC2}"/>
              </a:ext>
            </a:extLst>
          </p:cNvPr>
          <p:cNvSpPr txBox="1"/>
          <p:nvPr/>
        </p:nvSpPr>
        <p:spPr>
          <a:xfrm>
            <a:off x="6681992" y="5940700"/>
            <a:ext cx="309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object1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null</a:t>
            </a:r>
            <a:r>
              <a:rPr lang="en-US" dirty="0">
                <a:solidFill>
                  <a:srgbClr val="FFC000"/>
                </a:solidFill>
              </a:rPr>
              <a:t>;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EAD60DFE-E2D4-6995-1F6D-11B85A0825B6}"/>
              </a:ext>
            </a:extLst>
          </p:cNvPr>
          <p:cNvCxnSpPr>
            <a:cxnSpLocks/>
          </p:cNvCxnSpPr>
          <p:nvPr/>
        </p:nvCxnSpPr>
        <p:spPr>
          <a:xfrm>
            <a:off x="8285345" y="5688879"/>
            <a:ext cx="1643479" cy="1545179"/>
          </a:xfrm>
          <a:prstGeom prst="bentConnector3">
            <a:avLst>
              <a:gd name="adj1" fmla="val 33636"/>
            </a:avLst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CBEBD10A-9041-29F8-0509-806E048FF5EC}"/>
              </a:ext>
            </a:extLst>
          </p:cNvPr>
          <p:cNvCxnSpPr>
            <a:cxnSpLocks/>
          </p:cNvCxnSpPr>
          <p:nvPr/>
        </p:nvCxnSpPr>
        <p:spPr>
          <a:xfrm flipH="1" flipV="1">
            <a:off x="10940293" y="3664560"/>
            <a:ext cx="770529" cy="3573777"/>
          </a:xfrm>
          <a:prstGeom prst="bentConnector3">
            <a:avLst>
              <a:gd name="adj1" fmla="val -121813"/>
            </a:avLst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9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/>
      <p:bldP spid="51" grpId="1"/>
      <p:bldP spid="53" grpId="0"/>
      <p:bldP spid="53" grpId="1"/>
      <p:bldP spid="55" grpId="0"/>
      <p:bldP spid="55" grpId="1"/>
      <p:bldP spid="57" grpId="0"/>
      <p:bldP spid="57" grpId="1"/>
      <p:bldP spid="59" grpId="0"/>
      <p:bldP spid="59" grpId="1"/>
      <p:bldP spid="65" grpId="0"/>
      <p:bldP spid="6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BCBE32-61C7-AFB4-4D43-45D08DF42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6A9371-9997-0B59-90CB-6EA02A1181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BCC67B0-4AAF-37F4-6C99-CCF3350856F5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 err="1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Causas</a:t>
            </a:r>
            <a:r>
              <a:rPr lang="en-US" sz="28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communes de </a:t>
            </a:r>
            <a:r>
              <a:rPr lang="en-US" sz="2800" b="1" dirty="0" err="1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problemas</a:t>
            </a: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Memoria</a:t>
            </a:r>
            <a:endParaRPr lang="en-US" sz="2800" dirty="0">
              <a:solidFill>
                <a:srgbClr val="00FFCC"/>
              </a:solidFill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226869A-A850-F836-7A99-55B8F5EBC2E8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8F769A6-96E4-47B9-898A-49D8F3D4F897}"/>
              </a:ext>
            </a:extLst>
          </p:cNvPr>
          <p:cNvSpPr/>
          <p:nvPr/>
        </p:nvSpPr>
        <p:spPr>
          <a:xfrm>
            <a:off x="786351" y="1411422"/>
            <a:ext cx="13075423" cy="147755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20">
            <a:extLst>
              <a:ext uri="{FF2B5EF4-FFF2-40B4-BE49-F238E27FC236}">
                <a16:creationId xmlns:a16="http://schemas.microsoft.com/office/drawing/2014/main" id="{72178D07-B11A-CE2E-D8A4-CDDBBB9DC77D}"/>
              </a:ext>
            </a:extLst>
          </p:cNvPr>
          <p:cNvSpPr/>
          <p:nvPr/>
        </p:nvSpPr>
        <p:spPr>
          <a:xfrm>
            <a:off x="1104382" y="1931346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Los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objetos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mantienen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memoria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más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tiempo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del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necesario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impidiendo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recolección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garbage collector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 Por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ejemplo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aunque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objeto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ya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no sea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necesario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programa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sigue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siendo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accesible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través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referencias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estáticas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colecciones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7" name="Text 20">
            <a:extLst>
              <a:ext uri="{FF2B5EF4-FFF2-40B4-BE49-F238E27FC236}">
                <a16:creationId xmlns:a16="http://schemas.microsoft.com/office/drawing/2014/main" id="{9D2A43C6-E00A-6220-E6D9-F733E1CFCF55}"/>
              </a:ext>
            </a:extLst>
          </p:cNvPr>
          <p:cNvSpPr/>
          <p:nvPr/>
        </p:nvSpPr>
        <p:spPr>
          <a:xfrm>
            <a:off x="1104382" y="1504601"/>
            <a:ext cx="1811096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>
                <a:solidFill>
                  <a:srgbClr val="00FFCC"/>
                </a:solidFill>
              </a:rPr>
              <a:t>Memory leaks</a:t>
            </a: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868E74F5-BFB9-AB06-F16B-335149AAC798}"/>
              </a:ext>
            </a:extLst>
          </p:cNvPr>
          <p:cNvSpPr/>
          <p:nvPr/>
        </p:nvSpPr>
        <p:spPr>
          <a:xfrm>
            <a:off x="786351" y="3025045"/>
            <a:ext cx="13075423" cy="147755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Text 20">
            <a:extLst>
              <a:ext uri="{FF2B5EF4-FFF2-40B4-BE49-F238E27FC236}">
                <a16:creationId xmlns:a16="http://schemas.microsoft.com/office/drawing/2014/main" id="{20E0C873-810C-E713-A7D9-67B15BFF119E}"/>
              </a:ext>
            </a:extLst>
          </p:cNvPr>
          <p:cNvSpPr/>
          <p:nvPr/>
        </p:nvSpPr>
        <p:spPr>
          <a:xfrm>
            <a:off x="1104382" y="3703993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creación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excesiva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provocar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recolecciones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basura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frecuentes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y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una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degradación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del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rendimiento</a:t>
            </a:r>
            <a:endParaRPr lang="en-US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13" name="Text 20">
            <a:extLst>
              <a:ext uri="{FF2B5EF4-FFF2-40B4-BE49-F238E27FC236}">
                <a16:creationId xmlns:a16="http://schemas.microsoft.com/office/drawing/2014/main" id="{C1840C50-EB26-FF87-9A67-32AC7FADBE78}"/>
              </a:ext>
            </a:extLst>
          </p:cNvPr>
          <p:cNvSpPr/>
          <p:nvPr/>
        </p:nvSpPr>
        <p:spPr>
          <a:xfrm>
            <a:off x="1104381" y="3118224"/>
            <a:ext cx="3401357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>
                <a:solidFill>
                  <a:srgbClr val="00FFCC"/>
                </a:solidFill>
              </a:rPr>
              <a:t>High object creation rate</a:t>
            </a:r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2053F328-3CF2-4C2F-14F4-124FC1B01B7A}"/>
              </a:ext>
            </a:extLst>
          </p:cNvPr>
          <p:cNvSpPr/>
          <p:nvPr/>
        </p:nvSpPr>
        <p:spPr>
          <a:xfrm>
            <a:off x="777489" y="4638667"/>
            <a:ext cx="13075423" cy="230547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20">
            <a:extLst>
              <a:ext uri="{FF2B5EF4-FFF2-40B4-BE49-F238E27FC236}">
                <a16:creationId xmlns:a16="http://schemas.microsoft.com/office/drawing/2014/main" id="{85FE33ED-EF75-AB85-4ED3-6B4C4AB6EA23}"/>
              </a:ext>
            </a:extLst>
          </p:cNvPr>
          <p:cNvSpPr/>
          <p:nvPr/>
        </p:nvSpPr>
        <p:spPr>
          <a:xfrm>
            <a:off x="1095520" y="5317616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Un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heap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demasiado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pequeño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causar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recolecciones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basura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frecuentes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mientras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que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uno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demasiado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grande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provocar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pausas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prolongadas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recolección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Una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configuración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incorrecta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del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garbage collector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resultar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una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gestión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ineficiente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Aunque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G1 GC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predeterminado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suele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suficiente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, 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veces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es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necesario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ajustarlo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cambiar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otro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tipo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GC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según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la carga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trabajo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</p:txBody>
      </p:sp>
      <p:sp>
        <p:nvSpPr>
          <p:cNvPr id="16" name="Text 20">
            <a:extLst>
              <a:ext uri="{FF2B5EF4-FFF2-40B4-BE49-F238E27FC236}">
                <a16:creationId xmlns:a16="http://schemas.microsoft.com/office/drawing/2014/main" id="{7C7ABF3A-5A3F-ED85-E802-37AFC8DD774E}"/>
              </a:ext>
            </a:extLst>
          </p:cNvPr>
          <p:cNvSpPr/>
          <p:nvPr/>
        </p:nvSpPr>
        <p:spPr>
          <a:xfrm>
            <a:off x="1095519" y="4731847"/>
            <a:ext cx="4920968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>
                <a:solidFill>
                  <a:srgbClr val="00FFCC"/>
                </a:solidFill>
              </a:rPr>
              <a:t>Improperly Sized Memory Sections</a:t>
            </a:r>
          </a:p>
        </p:txBody>
      </p:sp>
    </p:spTree>
    <p:extLst>
      <p:ext uri="{BB962C8B-B14F-4D97-AF65-F5344CB8AC3E}">
        <p14:creationId xmlns:p14="http://schemas.microsoft.com/office/powerpoint/2010/main" val="399739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1794089-AEAB-DFE0-0701-3F61D94C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D91A6-8B7A-8FA8-68A4-2A992638D9C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52BA863-B4F4-DE58-1C63-978E80C9F61B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 err="1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Causas</a:t>
            </a:r>
            <a:r>
              <a:rPr lang="en-US" sz="28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communes de </a:t>
            </a:r>
            <a:r>
              <a:rPr lang="en-US" sz="2800" b="1" dirty="0" err="1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problemas</a:t>
            </a: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Memoria</a:t>
            </a:r>
            <a:endParaRPr lang="en-US" sz="2800" dirty="0">
              <a:solidFill>
                <a:srgbClr val="00FFCC"/>
              </a:solidFill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C35EB52-5D9B-DAED-78AA-46383915A184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CA88935E-67A2-149F-C848-95279C473095}"/>
              </a:ext>
            </a:extLst>
          </p:cNvPr>
          <p:cNvSpPr/>
          <p:nvPr/>
        </p:nvSpPr>
        <p:spPr>
          <a:xfrm>
            <a:off x="786351" y="1434785"/>
            <a:ext cx="13075423" cy="147755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Text 20">
            <a:extLst>
              <a:ext uri="{FF2B5EF4-FFF2-40B4-BE49-F238E27FC236}">
                <a16:creationId xmlns:a16="http://schemas.microsoft.com/office/drawing/2014/main" id="{7D9262B5-9915-0714-9CF0-DD9B52880281}"/>
              </a:ext>
            </a:extLst>
          </p:cNvPr>
          <p:cNvSpPr/>
          <p:nvPr/>
        </p:nvSpPr>
        <p:spPr>
          <a:xfrm>
            <a:off x="1104382" y="2113733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creación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excesiva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provocar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recolecciones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basura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frecuentes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y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una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degradación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del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rendimiento</a:t>
            </a:r>
            <a:endParaRPr lang="en-US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13" name="Text 20">
            <a:extLst>
              <a:ext uri="{FF2B5EF4-FFF2-40B4-BE49-F238E27FC236}">
                <a16:creationId xmlns:a16="http://schemas.microsoft.com/office/drawing/2014/main" id="{181670D1-5A4B-1191-43CC-760548F164EA}"/>
              </a:ext>
            </a:extLst>
          </p:cNvPr>
          <p:cNvSpPr/>
          <p:nvPr/>
        </p:nvSpPr>
        <p:spPr>
          <a:xfrm>
            <a:off x="1104381" y="1527964"/>
            <a:ext cx="3401357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>
                <a:solidFill>
                  <a:srgbClr val="00FFCC"/>
                </a:solidFill>
              </a:rPr>
              <a:t>High object creation rate</a:t>
            </a:r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BA6617FE-3A84-239E-ED36-FD4C1EF22CC7}"/>
              </a:ext>
            </a:extLst>
          </p:cNvPr>
          <p:cNvSpPr/>
          <p:nvPr/>
        </p:nvSpPr>
        <p:spPr>
          <a:xfrm>
            <a:off x="777489" y="3048407"/>
            <a:ext cx="13075423" cy="230547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20">
            <a:extLst>
              <a:ext uri="{FF2B5EF4-FFF2-40B4-BE49-F238E27FC236}">
                <a16:creationId xmlns:a16="http://schemas.microsoft.com/office/drawing/2014/main" id="{99E58526-D9B3-12E8-B812-95F0BE85BA35}"/>
              </a:ext>
            </a:extLst>
          </p:cNvPr>
          <p:cNvSpPr/>
          <p:nvPr/>
        </p:nvSpPr>
        <p:spPr>
          <a:xfrm>
            <a:off x="1095520" y="3727356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Un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heap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demasiado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pequeño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causar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recolecciones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basura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frecuentes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mientras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que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uno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demasiado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grande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provocar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pausas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prolongadas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recolección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Una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configuración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incorrecta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del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garbage collector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resultar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una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gestión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ineficiente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Aunque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G1 GC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predeterminado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suele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suficiente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, 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veces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es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necesario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ajustarlo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cambiar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otro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tipo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GC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según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la carga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trabajo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</p:txBody>
      </p:sp>
      <p:sp>
        <p:nvSpPr>
          <p:cNvPr id="16" name="Text 20">
            <a:extLst>
              <a:ext uri="{FF2B5EF4-FFF2-40B4-BE49-F238E27FC236}">
                <a16:creationId xmlns:a16="http://schemas.microsoft.com/office/drawing/2014/main" id="{C6D27030-236A-EC82-9689-BBDDBF31A9FD}"/>
              </a:ext>
            </a:extLst>
          </p:cNvPr>
          <p:cNvSpPr/>
          <p:nvPr/>
        </p:nvSpPr>
        <p:spPr>
          <a:xfrm>
            <a:off x="1095519" y="3141587"/>
            <a:ext cx="4920968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>
                <a:solidFill>
                  <a:srgbClr val="00FFCC"/>
                </a:solidFill>
              </a:rPr>
              <a:t>Improperly Sized Memory Sections</a:t>
            </a: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5D11E500-A617-598A-7CCE-200BFEBA41FC}"/>
              </a:ext>
            </a:extLst>
          </p:cNvPr>
          <p:cNvSpPr/>
          <p:nvPr/>
        </p:nvSpPr>
        <p:spPr>
          <a:xfrm>
            <a:off x="777489" y="5489949"/>
            <a:ext cx="13075423" cy="147755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20">
            <a:extLst>
              <a:ext uri="{FF2B5EF4-FFF2-40B4-BE49-F238E27FC236}">
                <a16:creationId xmlns:a16="http://schemas.microsoft.com/office/drawing/2014/main" id="{71BD288E-94AD-D5C7-C353-31FC28715498}"/>
              </a:ext>
            </a:extLst>
          </p:cNvPr>
          <p:cNvSpPr/>
          <p:nvPr/>
        </p:nvSpPr>
        <p:spPr>
          <a:xfrm>
            <a:off x="1095519" y="5583128"/>
            <a:ext cx="4218603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>
                <a:solidFill>
                  <a:srgbClr val="00FFCC"/>
                </a:solidFill>
              </a:rPr>
              <a:t>Large Object Allocation</a:t>
            </a:r>
          </a:p>
        </p:txBody>
      </p:sp>
      <p:sp>
        <p:nvSpPr>
          <p:cNvPr id="9" name="Text 20">
            <a:extLst>
              <a:ext uri="{FF2B5EF4-FFF2-40B4-BE49-F238E27FC236}">
                <a16:creationId xmlns:a16="http://schemas.microsoft.com/office/drawing/2014/main" id="{B9D5ECE3-9082-D8A9-AB36-EBB4592F4F24}"/>
              </a:ext>
            </a:extLst>
          </p:cNvPr>
          <p:cNvSpPr/>
          <p:nvPr/>
        </p:nvSpPr>
        <p:spPr>
          <a:xfrm>
            <a:off x="1104382" y="6096406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asignación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y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uso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gran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tamaño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causar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fragmentación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y un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uso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ineficiente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1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83773AD-7277-B462-4BE7-818F11B1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BA0EA4-E777-97AB-5207-F8875E9EA1D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77737A5-448F-19FA-0599-CB9904D25767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 err="1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Causas</a:t>
            </a:r>
            <a:r>
              <a:rPr lang="en-US" sz="28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communes de </a:t>
            </a:r>
            <a:r>
              <a:rPr lang="en-US" sz="2800" b="1" dirty="0" err="1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problemas</a:t>
            </a:r>
            <a:r>
              <a:rPr lang="en-US" sz="2800" b="1" dirty="0">
                <a:solidFill>
                  <a:srgbClr val="00FFCC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 Memoria</a:t>
            </a:r>
            <a:endParaRPr lang="en-US" sz="2800" dirty="0">
              <a:solidFill>
                <a:srgbClr val="00FFCC"/>
              </a:solidFill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F5A0D44-8CC4-E3C2-8706-020B37D35971}"/>
              </a:ext>
            </a:extLst>
          </p:cNvPr>
          <p:cNvSpPr/>
          <p:nvPr/>
        </p:nvSpPr>
        <p:spPr>
          <a:xfrm>
            <a:off x="601980" y="1182172"/>
            <a:ext cx="13426440" cy="6636840"/>
          </a:xfrm>
          <a:prstGeom prst="roundRect">
            <a:avLst>
              <a:gd name="adj" fmla="val 5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BCFFFD37-65E2-8970-DDB1-1C68297C27BD}"/>
              </a:ext>
            </a:extLst>
          </p:cNvPr>
          <p:cNvSpPr/>
          <p:nvPr/>
        </p:nvSpPr>
        <p:spPr>
          <a:xfrm>
            <a:off x="777489" y="1431646"/>
            <a:ext cx="13075423" cy="230547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20">
            <a:extLst>
              <a:ext uri="{FF2B5EF4-FFF2-40B4-BE49-F238E27FC236}">
                <a16:creationId xmlns:a16="http://schemas.microsoft.com/office/drawing/2014/main" id="{3C084B6D-6355-B73F-899B-CF64E3FB99C9}"/>
              </a:ext>
            </a:extLst>
          </p:cNvPr>
          <p:cNvSpPr/>
          <p:nvPr/>
        </p:nvSpPr>
        <p:spPr>
          <a:xfrm>
            <a:off x="1095520" y="2110595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Un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heap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demasiado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pequeño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causar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recolecciones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basura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frecuentes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mientras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que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uno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demasiado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grande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provocar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pausas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prolongadas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recolección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Una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configuración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incorrecta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del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garbage collector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resultar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una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gestión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ineficiente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Aunque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G1 GC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predeterminado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suele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suficiente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, 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veces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es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necesario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ajustarlo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cambiar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otro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tipo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GC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según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la carga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trabajo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</p:txBody>
      </p:sp>
      <p:sp>
        <p:nvSpPr>
          <p:cNvPr id="16" name="Text 20">
            <a:extLst>
              <a:ext uri="{FF2B5EF4-FFF2-40B4-BE49-F238E27FC236}">
                <a16:creationId xmlns:a16="http://schemas.microsoft.com/office/drawing/2014/main" id="{E45FCE20-EB35-F9E4-044A-6DE7728F341A}"/>
              </a:ext>
            </a:extLst>
          </p:cNvPr>
          <p:cNvSpPr/>
          <p:nvPr/>
        </p:nvSpPr>
        <p:spPr>
          <a:xfrm>
            <a:off x="1095519" y="1524826"/>
            <a:ext cx="4920968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>
                <a:solidFill>
                  <a:srgbClr val="00FFCC"/>
                </a:solidFill>
              </a:rPr>
              <a:t>Improperly Sized Memory Sections</a:t>
            </a: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CF09387-FC01-9C7A-BF0A-9D301E24FAA7}"/>
              </a:ext>
            </a:extLst>
          </p:cNvPr>
          <p:cNvSpPr/>
          <p:nvPr/>
        </p:nvSpPr>
        <p:spPr>
          <a:xfrm>
            <a:off x="777489" y="3873188"/>
            <a:ext cx="13075423" cy="1477552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20">
            <a:extLst>
              <a:ext uri="{FF2B5EF4-FFF2-40B4-BE49-F238E27FC236}">
                <a16:creationId xmlns:a16="http://schemas.microsoft.com/office/drawing/2014/main" id="{4F2ABAEC-C98B-C623-AE68-D23D68574DAC}"/>
              </a:ext>
            </a:extLst>
          </p:cNvPr>
          <p:cNvSpPr/>
          <p:nvPr/>
        </p:nvSpPr>
        <p:spPr>
          <a:xfrm>
            <a:off x="1095519" y="3966367"/>
            <a:ext cx="4218603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>
                <a:solidFill>
                  <a:srgbClr val="00FFCC"/>
                </a:solidFill>
              </a:rPr>
              <a:t>Large Object Allocation</a:t>
            </a:r>
          </a:p>
        </p:txBody>
      </p:sp>
      <p:sp>
        <p:nvSpPr>
          <p:cNvPr id="9" name="Text 20">
            <a:extLst>
              <a:ext uri="{FF2B5EF4-FFF2-40B4-BE49-F238E27FC236}">
                <a16:creationId xmlns:a16="http://schemas.microsoft.com/office/drawing/2014/main" id="{02310172-0FDD-FD91-F3F9-4D82AD430811}"/>
              </a:ext>
            </a:extLst>
          </p:cNvPr>
          <p:cNvSpPr/>
          <p:nvPr/>
        </p:nvSpPr>
        <p:spPr>
          <a:xfrm>
            <a:off x="1104382" y="4479645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asignación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y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uso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gran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tamaño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causar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fragmentación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y un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uso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ineficiente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la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7DC560A-63C4-85F1-94E2-DD1CE5FAC74A}"/>
              </a:ext>
            </a:extLst>
          </p:cNvPr>
          <p:cNvSpPr/>
          <p:nvPr/>
        </p:nvSpPr>
        <p:spPr>
          <a:xfrm>
            <a:off x="777489" y="5488058"/>
            <a:ext cx="13075423" cy="1793335"/>
          </a:xfrm>
          <a:prstGeom prst="roundRect">
            <a:avLst>
              <a:gd name="adj" fmla="val 5382"/>
            </a:avLst>
          </a:prstGeom>
          <a:solidFill>
            <a:schemeClr val="bg2">
              <a:lumMod val="90000"/>
              <a:alpha val="11236"/>
            </a:schemeClr>
          </a:solidFill>
          <a:ln w="7620">
            <a:solidFill>
              <a:srgbClr val="00FFCC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20">
            <a:extLst>
              <a:ext uri="{FF2B5EF4-FFF2-40B4-BE49-F238E27FC236}">
                <a16:creationId xmlns:a16="http://schemas.microsoft.com/office/drawing/2014/main" id="{CB23ABA5-DF48-D808-E29C-9E757768AC3E}"/>
              </a:ext>
            </a:extLst>
          </p:cNvPr>
          <p:cNvSpPr/>
          <p:nvPr/>
        </p:nvSpPr>
        <p:spPr>
          <a:xfrm>
            <a:off x="1095519" y="5581238"/>
            <a:ext cx="4218603" cy="4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sz="2000" b="1" dirty="0" err="1">
                <a:solidFill>
                  <a:srgbClr val="00FFCC"/>
                </a:solidFill>
              </a:rPr>
              <a:t>Excesive</a:t>
            </a:r>
            <a:r>
              <a:rPr lang="en-US" sz="2000" b="1" dirty="0">
                <a:solidFill>
                  <a:srgbClr val="00FFCC"/>
                </a:solidFill>
              </a:rPr>
              <a:t> thread stacks</a:t>
            </a:r>
          </a:p>
        </p:txBody>
      </p:sp>
      <p:sp>
        <p:nvSpPr>
          <p:cNvPr id="7" name="Text 20">
            <a:extLst>
              <a:ext uri="{FF2B5EF4-FFF2-40B4-BE49-F238E27FC236}">
                <a16:creationId xmlns:a16="http://schemas.microsoft.com/office/drawing/2014/main" id="{0F0EA555-4711-8383-F16F-CD5AC4C4BF9D}"/>
              </a:ext>
            </a:extLst>
          </p:cNvPr>
          <p:cNvSpPr/>
          <p:nvPr/>
        </p:nvSpPr>
        <p:spPr>
          <a:xfrm>
            <a:off x="1104382" y="6094516"/>
            <a:ext cx="12439359" cy="118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Cada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hilo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consume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para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su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pila. Un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número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excesivo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hilos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puede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provocar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errores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falta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memoria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(</a:t>
            </a:r>
            <a:r>
              <a:rPr lang="en-US" i="1" dirty="0" err="1">
                <a:solidFill>
                  <a:schemeClr val="bg1"/>
                </a:solidFill>
                <a:latin typeface="Barlow" pitchFamily="2" charset="77"/>
              </a:rPr>
              <a:t>OutOfMemoryError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). Con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los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Barlow" pitchFamily="2" charset="77"/>
              </a:rPr>
              <a:t>Virtual Threads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introducidos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Java 21,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el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tamaño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de pila es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mucho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menor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pero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aún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debe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rlow" pitchFamily="2" charset="77"/>
              </a:rPr>
              <a:t>supervisarse</a:t>
            </a:r>
            <a:r>
              <a:rPr lang="en-US" dirty="0">
                <a:solidFill>
                  <a:schemeClr val="bg1"/>
                </a:solidFill>
                <a:latin typeface="Barlow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126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0C05317-3323-2486-5AB6-68EDF1866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258DC836-C458-99F3-2387-A1BD7C5F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835" y="0"/>
            <a:ext cx="4969565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C1E81E-34C4-FCAC-6968-34E9AFA30D27}"/>
              </a:ext>
            </a:extLst>
          </p:cNvPr>
          <p:cNvSpPr/>
          <p:nvPr/>
        </p:nvSpPr>
        <p:spPr>
          <a:xfrm>
            <a:off x="0" y="17979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7EDBB6BA-CEB8-B326-17B1-890349535910}"/>
              </a:ext>
            </a:extLst>
          </p:cNvPr>
          <p:cNvSpPr/>
          <p:nvPr/>
        </p:nvSpPr>
        <p:spPr>
          <a:xfrm>
            <a:off x="488254" y="1447133"/>
            <a:ext cx="9428098" cy="13318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500"/>
              </a:spcAft>
            </a:pPr>
            <a:r>
              <a:rPr lang="en-US" sz="1400" b="1" i="0" dirty="0">
                <a:solidFill>
                  <a:srgbClr val="00FFCC"/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Libros</a:t>
            </a:r>
          </a:p>
          <a:p>
            <a:pPr marL="287338" indent="-274638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Santana, O. (2023). Mastering the Java Virtual Machine: An in-depth guide to JVM internals and 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performance optimization. 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Packt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Publishing.</a:t>
            </a:r>
          </a:p>
          <a:p>
            <a:pPr marL="287338" indent="-274638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van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Putten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, M., &amp; Kennedy, S. (2023). Java Memory Management. 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Packt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Publishing.</a:t>
            </a:r>
          </a:p>
          <a:p>
            <a:pPr marL="287338" indent="-274638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Scott Oaks. (2020) Java Performance: In-depth Advice for Tuning and Programming Java 8, 11, </a:t>
            </a:r>
            <a:b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and Beyond. Oreilly</a:t>
            </a:r>
            <a:b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400" b="1" i="0" dirty="0">
              <a:solidFill>
                <a:schemeClr val="bg1">
                  <a:lumMod val="85000"/>
                </a:schemeClr>
              </a:solidFill>
              <a:effectLst/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500"/>
              </a:spcAft>
            </a:pPr>
            <a:r>
              <a:rPr lang="en-US" sz="1400" b="1" i="0" dirty="0" err="1">
                <a:solidFill>
                  <a:srgbClr val="00FFCC"/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Páginas</a:t>
            </a:r>
            <a:r>
              <a:rPr lang="en-US" sz="1400" b="1" i="0" dirty="0">
                <a:solidFill>
                  <a:srgbClr val="00FFCC"/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Web </a:t>
            </a:r>
            <a:r>
              <a:rPr lang="en-US" sz="1400" b="1" dirty="0">
                <a:solidFill>
                  <a:srgbClr val="00FFCC"/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r>
              <a:rPr lang="en-US" sz="1400" b="1" i="0" dirty="0" err="1">
                <a:solidFill>
                  <a:srgbClr val="00FFCC"/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Artículos</a:t>
            </a:r>
            <a:r>
              <a:rPr lang="en-US" sz="1400" b="1" i="0" dirty="0">
                <a:solidFill>
                  <a:srgbClr val="00FFCC"/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Online y videos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Adictos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al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Trabajo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. (2015). Byte-code.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de 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adictos.altrabajo.com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/2015/04/16/byte-code/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Alibaba Cloud. (2024). An In-depth Understanding of JVM Memory Management. Alibaba Cloud Community.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 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www.alibabacloud.com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/blog/600307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Amit V Solutions. (2022). JVM Part-2: Architecture. Medium.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 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medium.com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/@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amitvsolutions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/jvm-part-2-architecture-1bf3044a9378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Code Wiz. (2025). Understanding JVM Memory architecture and guidelines and tools for troubleshooting. https://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medium.com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javarevisited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/understanding-jvm-memory-architecture-and-guidelines-and-tools-for-troubleshooting-f8b33d28d393</a:t>
            </a:r>
            <a:endParaRPr lang="en-US" sz="1400" b="1" i="0" dirty="0">
              <a:solidFill>
                <a:schemeClr val="bg1">
                  <a:lumMod val="85000"/>
                </a:schemeClr>
              </a:solidFill>
              <a:effectLst/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DZone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. (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s.f.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). Java Zone.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 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dzone.com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/java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K, K. (2022). The Memory Structure of JVM (Part-I). ITNEXT.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 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itnext.io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/the-memory-structure-of-jvm-part-1-a9ce679f70ac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Oracle. (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s.f.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). Java Garbage Collection Basics.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 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www.oracle.com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webfolder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technetwork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/tutorials/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obe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/java/gc01/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index.html</a:t>
            </a:r>
            <a:endParaRPr lang="en-US" sz="1400" b="1" i="0" dirty="0">
              <a:solidFill>
                <a:schemeClr val="bg1">
                  <a:lumMod val="85000"/>
                </a:schemeClr>
              </a:solidFill>
              <a:effectLst/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Singh, L. (2023). Basics of Stack, Heap Memory Management &amp; VM, JVM DEV Community. 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dev.to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/lovepred573/basics-of-stack-heap-memory-management-vm-jvm-1png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Software Performance Notes. (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s.f.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). JVM Architecture.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 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softwareperformancenotes.github.io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jvmarch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Vikas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Taank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. (2024). Software Performance Notes.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medium.com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/@vikas.taank_40391/understanding-java-meta-space-5b1e2fdcccb1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IBM. (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s.f.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). ¿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Qué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es la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recogida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basura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en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Java?.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 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www.ibm.com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/es-es/topics/garbage-collection-java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Kumar Chandrakant &amp; Eric Martin. (2024). Experimental Garbage Collectors in the JVM.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 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www.baeldung.com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jvm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-experimental-garbage-collectors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Gerrit Grunwald. (2025). Trash Talk - Exploring the JVM memory management.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 </a:t>
            </a:r>
            <a:b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www.youtube.com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watch?v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=Jh79ojcror0&amp;t=2592s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Oracle. (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s.f.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). Standard Edition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HotSpot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Virtual Machine Garbage Collection Tuning Guide. 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de https://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docs.oracle.com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javase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/8/docs/technotes/guides/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vm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gctuning</a:t>
            </a:r>
            <a:r>
              <a:rPr lang="en-US" sz="1400" b="1" i="0" dirty="0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i="0" dirty="0" err="1">
                <a:solidFill>
                  <a:schemeClr val="bg1">
                    <a:lumMod val="85000"/>
                  </a:schemeClr>
                </a:solidFill>
                <a:effectLst/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preface.html</a:t>
            </a:r>
            <a:endParaRPr lang="en-US" sz="1400" b="1" i="0" dirty="0">
              <a:solidFill>
                <a:schemeClr val="bg1">
                  <a:lumMod val="85000"/>
                </a:schemeClr>
              </a:solidFill>
              <a:effectLst/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Oracle (2022) Garbage Collection in Java Overview.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https://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dev.java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/learn/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jvm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/tool/garbage-collection/</a:t>
            </a:r>
            <a:endParaRPr lang="en-US" sz="1400" b="1" i="0" dirty="0">
              <a:solidFill>
                <a:schemeClr val="bg1">
                  <a:lumMod val="85000"/>
                </a:schemeClr>
              </a:solidFill>
              <a:effectLst/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Añelseu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Shipilev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(2018). Shenandoah: The Garbage Collector That Could.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https://www.youtube.com/watch?v=VCeHkcwfF9Q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Oracle Developers (2019). ZGC: A Scalable Low-Latency Garbage Collector.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https://www.youtube.com/watch?v=kF_r3GE3zOo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Stephanie Crater (2020).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Secretos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del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recolector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basura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Shenandoah.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https://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www.youtube.com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watch?v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WcSqLvxwzbA&amp;t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=49s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Simone Bordet (2016). G1 Garbage Collectors Details and Tuning.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https://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www.youtube.com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watch?v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=Gee7QfoY8ys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Code Wix (2025) Understanding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jvm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memory architecture and guidelines.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https://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medium.com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javarevisited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/understanding-jvm-memory-architecture-and-guidelines-and-tools-for-troubleshooting-f8b33d28d393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Ali Dehghani. (2025) Native Memory Tracking in JVM.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https://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www.baeldung.com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/native-memory-tracking-in-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jvm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Iris Clark. (2025).ZGC Garbage collector.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https://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wiki.openjdk.org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/display/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zgc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/Main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Taras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Ivashchuk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(2024). Switching to Virtual Threads: Java Gets Lighter.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 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https://medium.com/@ia_taras/switching-to-virtual-threads-java-gets-lighter-b69cc8b04b5e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Balkrishna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Rawool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(2024) Continuations: The magic behind virtual threads in Java.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de: https://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www.youtube.com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watch?v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=HQsYsUac51g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Egor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Voroniankii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(2025). Understanding Java Memory Model and Thread Safety.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Recuperado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Barlow" pitchFamily="2" charset="77"/>
                <a:ea typeface="Roboto" panose="02000000000000000000" pitchFamily="2" charset="0"/>
                <a:cs typeface="Roboto" panose="02000000000000000000" pitchFamily="2" charset="0"/>
              </a:rPr>
              <a:t> de: </a:t>
            </a:r>
          </a:p>
          <a:p>
            <a:pPr marL="301625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>
                  <a:lumMod val="85000"/>
                </a:schemeClr>
              </a:solidFill>
              <a:latin typeface="Barlow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D36A7988-44FB-6A72-686A-0EAA1F69FB54}"/>
              </a:ext>
            </a:extLst>
          </p:cNvPr>
          <p:cNvSpPr/>
          <p:nvPr/>
        </p:nvSpPr>
        <p:spPr>
          <a:xfrm>
            <a:off x="0" y="0"/>
            <a:ext cx="9660835" cy="1272209"/>
          </a:xfrm>
          <a:prstGeom prst="roundRect">
            <a:avLst>
              <a:gd name="adj" fmla="val 5382"/>
            </a:avLst>
          </a:prstGeom>
          <a:solidFill>
            <a:srgbClr val="0A0816"/>
          </a:solidFill>
          <a:ln w="7620">
            <a:solidFill>
              <a:srgbClr val="00FFCC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CDAE61C3-855D-D795-3D09-FC9BB010F578}"/>
              </a:ext>
            </a:extLst>
          </p:cNvPr>
          <p:cNvSpPr/>
          <p:nvPr/>
        </p:nvSpPr>
        <p:spPr>
          <a:xfrm>
            <a:off x="847161" y="702285"/>
            <a:ext cx="317504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 err="1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Referencias</a:t>
            </a:r>
            <a:endParaRPr lang="en-US" sz="2800" dirty="0">
              <a:solidFill>
                <a:srgbClr val="00FFC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267DA-3B15-9573-3897-303C0E050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1669" y="5761372"/>
            <a:ext cx="2208450" cy="22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8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8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8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8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8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8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8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8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8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8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8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8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8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8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8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8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8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8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8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8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8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8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8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8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8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8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8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8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8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80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80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80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80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80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80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80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80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80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80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80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8000" fill="hold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8000" fill="hold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8000" fill="hold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8000" fill="hold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8000" fill="hold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8000" fill="hold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8000" fill="hold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8000" fill="hold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8000" fill="hold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8000" fill="hold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8000" fill="hold"/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8000" fill="hold"/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8000" fill="hold"/>
                                        <p:tgtEl>
                                          <p:spTgt spid="1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8000" fill="hold"/>
                                        <p:tgtEl>
                                          <p:spTgt spid="1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8000" fill="hold"/>
                                        <p:tgtEl>
                                          <p:spTgt spid="11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8000" fill="hold"/>
                                        <p:tgtEl>
                                          <p:spTgt spid="11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8000" fill="hold"/>
                                        <p:tgtEl>
                                          <p:spTgt spid="11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8000" fill="hold"/>
                                        <p:tgtEl>
                                          <p:spTgt spid="11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8000" fill="hold"/>
                                        <p:tgtEl>
                                          <p:spTgt spid="11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8000" fill="hold"/>
                                        <p:tgtEl>
                                          <p:spTgt spid="11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8B7646-8D8F-E693-9C1C-83FFF23B8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FF097D2-9BD7-6681-6754-BE5895315098}"/>
              </a:ext>
            </a:extLst>
          </p:cNvPr>
          <p:cNvSpPr/>
          <p:nvPr/>
        </p:nvSpPr>
        <p:spPr>
          <a:xfrm>
            <a:off x="5727680" y="3616415"/>
            <a:ext cx="3175040" cy="996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Gracias</a:t>
            </a:r>
            <a:endParaRPr lang="en-US" sz="6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8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7797E4-5470-0B5C-8492-EB2E27E54EB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10577" y="636865"/>
            <a:ext cx="5958007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Viaje del Código: De .java a la CPU</a:t>
            </a:r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71" y="2226755"/>
            <a:ext cx="810577" cy="9727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9093" y="2388799"/>
            <a:ext cx="1801297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Escritura (.java)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789093" y="2711221"/>
            <a:ext cx="6550223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MiClase.java (Código fuente legible por humanos).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71" y="3199496"/>
            <a:ext cx="810577" cy="9727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9093" y="3361540"/>
            <a:ext cx="1801297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Compilación (.class)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1789093" y="3683961"/>
            <a:ext cx="6550223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javac MiClase.java -&gt; MiClase.class. Contiene Bytecode (instrucciones para la JVM).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71" y="4172237"/>
            <a:ext cx="810577" cy="11653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89093" y="4334281"/>
            <a:ext cx="1801297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Carga (ClassLoader)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1789093" y="4656702"/>
            <a:ext cx="6550223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Ejecutas java MiClase. El ClassLoader de la JVM busca el .class, lo carga en memoria y verifica su seguridad.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1829098" y="5337620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Ejecución (Runtime)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789092" y="5640039"/>
            <a:ext cx="3563660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Lee el bytecode línea por línea y lo ejecuta. Lento, pero arranca rápido.</a:t>
            </a:r>
            <a:endParaRPr lang="en-US" sz="1250" dirty="0"/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6DF0CCA3-A43A-D16D-F3DE-2603FCB6A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85" y="5337621"/>
            <a:ext cx="810577" cy="116538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16E06E-09C1-3256-7CA4-4A15605E63B7}"/>
              </a:ext>
            </a:extLst>
          </p:cNvPr>
          <p:cNvSpPr/>
          <p:nvPr/>
        </p:nvSpPr>
        <p:spPr>
          <a:xfrm>
            <a:off x="56644" y="259199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19626" y="644009"/>
            <a:ext cx="6339364" cy="618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Viaje del Código: </a:t>
            </a:r>
            <a:r>
              <a:rPr lang="en-US" sz="3850" b="1" dirty="0">
                <a:solidFill>
                  <a:schemeClr val="bg2">
                    <a:lumMod val="75000"/>
                  </a:schemeClr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Ejemplo</a:t>
            </a:r>
            <a:endParaRPr lang="en-US" sz="38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19626" y="1818203"/>
            <a:ext cx="247209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Paso 1: Código .java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93400" y="1818203"/>
            <a:ext cx="247209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Paso 2: Bytecode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158990" y="1673601"/>
            <a:ext cx="392346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(javap -c </a:t>
            </a:r>
            <a:r>
              <a:rPr lang="en-US" sz="1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Calculadora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</a:t>
            </a:r>
            <a:r>
              <a:rPr lang="en-US" sz="1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javap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–v </a:t>
            </a:r>
            <a:r>
              <a:rPr lang="en-US" sz="1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Calculadora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</a:t>
            </a:r>
          </a:p>
        </p:txBody>
      </p:sp>
      <p:sp>
        <p:nvSpPr>
          <p:cNvPr id="12" name="Text 10"/>
          <p:cNvSpPr/>
          <p:nvPr/>
        </p:nvSpPr>
        <p:spPr>
          <a:xfrm>
            <a:off x="9767173" y="1818203"/>
            <a:ext cx="275594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Paso 3: Código Máquina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767173" y="2349579"/>
            <a:ext cx="4058722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Intérprete lee iload_1...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767173" y="2905720"/>
            <a:ext cx="4058722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Profiler detecta que add() es "hot".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67173" y="3461861"/>
            <a:ext cx="4058722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JIT C2 compila y optimiza el método.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67173" y="4018002"/>
            <a:ext cx="4058722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 EAX, EBX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67173" y="4574143"/>
            <a:ext cx="405872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(Código máquina nativo para Intel x86)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819626" y="5966004"/>
            <a:ext cx="12991148" cy="35362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19626" y="6251615"/>
            <a:ext cx="12991148" cy="133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JVM ahora ejecuta esta instrucción nativa directamente. </a:t>
            </a:r>
            <a:r>
              <a:rPr lang="en-US" sz="21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bytecode es el que se ejecuta en cualquier JVM.</a:t>
            </a:r>
            <a:r>
              <a:rPr lang="en-US" sz="2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Cuando el JIT detecta que este método add es "hot", lo traduce a código máquina en la forma más rápida en que la CPU puede sumar dos números.</a:t>
            </a:r>
            <a:endParaRPr lang="en-US" sz="21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25191A-6D2E-0C82-D7BE-DD4820ED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26" y="2263595"/>
            <a:ext cx="3837152" cy="15457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D4110A-BAEB-4BB0-97C7-A70FE962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400" y="2263595"/>
            <a:ext cx="3090746" cy="3413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354992D-F7B7-CC3B-B2D3-6BBBB624F412}"/>
              </a:ext>
            </a:extLst>
          </p:cNvPr>
          <p:cNvSpPr/>
          <p:nvPr/>
        </p:nvSpPr>
        <p:spPr>
          <a:xfrm>
            <a:off x="0" y="-2024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CB82E4-C2B1-3D9B-6F7B-5E988A1409C2}"/>
              </a:ext>
            </a:extLst>
          </p:cNvPr>
          <p:cNvSpPr/>
          <p:nvPr/>
        </p:nvSpPr>
        <p:spPr>
          <a:xfrm>
            <a:off x="0" y="2024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6FB8BA-D23A-CA63-CAC1-0B634FD0FAD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16888" y="773549"/>
            <a:ext cx="7144464" cy="972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Arquitectura de la JVM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816888" y="2008346"/>
            <a:ext cx="714446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JVM </a:t>
            </a:r>
            <a:r>
              <a:rPr lang="en-US" sz="17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actúa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como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un "mini-S.O." con 4 componentes principales: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16888" y="2555200"/>
            <a:ext cx="7144464" cy="1023938"/>
          </a:xfrm>
          <a:prstGeom prst="roundRect">
            <a:avLst>
              <a:gd name="adj" fmla="val 10716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4028" y="2555200"/>
            <a:ext cx="91440" cy="1023938"/>
          </a:xfrm>
          <a:prstGeom prst="roundRect">
            <a:avLst>
              <a:gd name="adj" fmla="val 28715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69281" y="2949536"/>
            <a:ext cx="3214688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Subsistema de Carga (ClassLoader)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816888" y="3754160"/>
            <a:ext cx="7144464" cy="1023938"/>
          </a:xfrm>
          <a:prstGeom prst="roundRect">
            <a:avLst>
              <a:gd name="adj" fmla="val 10716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94028" y="3754160"/>
            <a:ext cx="91440" cy="1023938"/>
          </a:xfrm>
          <a:prstGeom prst="roundRect">
            <a:avLst>
              <a:gd name="adj" fmla="val 28715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69281" y="4144566"/>
            <a:ext cx="3619857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Áreas de Memoria (Runtime Data Areas)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816888" y="4953119"/>
            <a:ext cx="7144464" cy="1303973"/>
          </a:xfrm>
          <a:prstGeom prst="roundRect">
            <a:avLst>
              <a:gd name="adj" fmla="val 8415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94028" y="4953119"/>
            <a:ext cx="91440" cy="1303973"/>
          </a:xfrm>
          <a:prstGeom prst="roundRect">
            <a:avLst>
              <a:gd name="adj" fmla="val 287152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69281" y="5483542"/>
            <a:ext cx="3473768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Motor de Ejecución (Execution Engine)</a:t>
            </a:r>
            <a:endParaRPr lang="en-US" sz="2400" dirty="0"/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D5771CFE-3D87-B5C1-73B5-209DC97320EF}"/>
              </a:ext>
            </a:extLst>
          </p:cNvPr>
          <p:cNvSpPr/>
          <p:nvPr/>
        </p:nvSpPr>
        <p:spPr>
          <a:xfrm>
            <a:off x="843402" y="6362105"/>
            <a:ext cx="7144464" cy="1303973"/>
          </a:xfrm>
          <a:prstGeom prst="roundRect">
            <a:avLst>
              <a:gd name="adj" fmla="val 8415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802820" y="6586530"/>
            <a:ext cx="7144464" cy="1023938"/>
          </a:xfrm>
          <a:prstGeom prst="roundRect">
            <a:avLst>
              <a:gd name="adj" fmla="val 10716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779960" y="6586530"/>
            <a:ext cx="91440" cy="1023938"/>
          </a:xfrm>
          <a:prstGeom prst="roundRect">
            <a:avLst>
              <a:gd name="adj" fmla="val 287152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69281" y="6853119"/>
            <a:ext cx="3711178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Interfaces Nativas (JNI / Native Libraries)</a:t>
            </a:r>
            <a:endParaRPr lang="en-US" sz="2400" dirty="0"/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C4998BFC-16B1-07D3-D0A5-D18981A35354}"/>
              </a:ext>
            </a:extLst>
          </p:cNvPr>
          <p:cNvSpPr/>
          <p:nvPr/>
        </p:nvSpPr>
        <p:spPr>
          <a:xfrm>
            <a:off x="820542" y="6362105"/>
            <a:ext cx="91440" cy="1303973"/>
          </a:xfrm>
          <a:prstGeom prst="roundRect">
            <a:avLst>
              <a:gd name="adj" fmla="val 287152"/>
            </a:avLst>
          </a:prstGeom>
          <a:solidFill>
            <a:schemeClr val="accent5">
              <a:lumMod val="75000"/>
            </a:schemeClr>
          </a:solidFill>
          <a:ln/>
        </p:spPr>
        <p:txBody>
          <a:bodyPr/>
          <a:lstStyle/>
          <a:p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0D73C3CA-9841-81B6-A8DD-AFE2C3756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82" y="-13104"/>
            <a:ext cx="5486400" cy="82296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AD53977-4140-451B-9426-DB6BEC1F7C6B}"/>
              </a:ext>
            </a:extLst>
          </p:cNvPr>
          <p:cNvSpPr/>
          <p:nvPr/>
        </p:nvSpPr>
        <p:spPr>
          <a:xfrm>
            <a:off x="9161929" y="-14116"/>
            <a:ext cx="5505037" cy="8231624"/>
          </a:xfrm>
          <a:prstGeom prst="rect">
            <a:avLst/>
          </a:prstGeom>
          <a:solidFill>
            <a:schemeClr val="dk1">
              <a:alpha val="50446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C27F8F-19AC-494D-EE08-96FCE2DBF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1CC220-F9C1-5B3C-9BFF-4DDA0BFEB9E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9AC1C73-C516-410C-B0D2-E265B1B5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0"/>
            <a:ext cx="5852160" cy="822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2B94FA-0C39-0F5F-8FE4-6AB69DEFA1A7}"/>
              </a:ext>
            </a:extLst>
          </p:cNvPr>
          <p:cNvSpPr/>
          <p:nvPr/>
        </p:nvSpPr>
        <p:spPr>
          <a:xfrm>
            <a:off x="8781393" y="-2024"/>
            <a:ext cx="5849007" cy="8231624"/>
          </a:xfrm>
          <a:prstGeom prst="rect">
            <a:avLst/>
          </a:prstGeom>
          <a:solidFill>
            <a:schemeClr val="dk1">
              <a:alpha val="50446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diagram of a computer&#10;&#10;Description automatically generated">
            <a:extLst>
              <a:ext uri="{FF2B5EF4-FFF2-40B4-BE49-F238E27FC236}">
                <a16:creationId xmlns:a16="http://schemas.microsoft.com/office/drawing/2014/main" id="{876554CB-9181-9573-8D7A-689F3A7C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546" y="435893"/>
            <a:ext cx="11552622" cy="74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4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EFD45AF-E063-614B-7AC5-C5B7D672B9B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81063" y="692348"/>
            <a:ext cx="8990886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ClassLoader: Cargando el Código Java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81063" y="1714619"/>
            <a:ext cx="1286827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¿Qué es?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Es un subsistema de la JVM responsable de </a:t>
            </a:r>
            <a:r>
              <a:rPr lang="en-US" sz="165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cargar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los archivos de clase (.class) en la memoria.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881063" y="2297668"/>
            <a:ext cx="1286827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Función Principal: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Realiza tres tareas clave de forma secuencial: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81063" y="2880717"/>
            <a:ext cx="21395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881063" y="3213854"/>
            <a:ext cx="4146709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81063" y="338173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Loading (Carga)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81063" y="3807262"/>
            <a:ext cx="414670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Encuentra la clase por su nombre completo (fully qualified name).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81063" y="4566761"/>
            <a:ext cx="414670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Lee el archivo .class del sistema de archivos o red.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881063" y="5326261"/>
            <a:ext cx="4146709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 un objeto de tipo </a:t>
            </a:r>
            <a:r>
              <a:rPr lang="en-US" sz="16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java.lang.Class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que almacena información sobre esa clase (métodos, campos, etc.) en el </a:t>
            </a: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Method Area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241727" y="2880717"/>
            <a:ext cx="21395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41727" y="3213854"/>
            <a:ext cx="4146828" cy="3048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241727" y="338173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Linking (Vinculación)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241727" y="3807262"/>
            <a:ext cx="4146828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Verify: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Asegura que el bytecode es correcto y cumple con las especificaciones de la JVM. </a:t>
            </a:r>
            <a:r>
              <a:rPr lang="en-US" sz="165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¡Es una medida de seguridad!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241727" y="5251371"/>
            <a:ext cx="4146828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Prepare: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Asigna memoria para las variables estáticas y las inicializa con valores por defecto.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5241727" y="6353175"/>
            <a:ext cx="4146828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Resolve (Opcional):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Reemplaza las referencias simbólicas por referencias directas.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602510" y="2880717"/>
            <a:ext cx="21395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9602510" y="3213854"/>
            <a:ext cx="4146828" cy="3048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602510" y="3381732"/>
            <a:ext cx="308086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Initialization (Inicialización)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602510" y="3807262"/>
            <a:ext cx="4146828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Ejecuta el código de inicialización estática (bloques estáticos y asignación de valores reales a variables estáticas).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8783</TotalTime>
  <Words>5680</Words>
  <Application>Microsoft Macintosh PowerPoint</Application>
  <PresentationFormat>Custom</PresentationFormat>
  <Paragraphs>763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Spline Sans Light</vt:lpstr>
      <vt:lpstr>Spline Sans Bold</vt:lpstr>
      <vt:lpstr>Roboto</vt:lpstr>
      <vt:lpstr>Wingdings</vt:lpstr>
      <vt:lpstr>Barlow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Victor Buralla Blasco</cp:lastModifiedBy>
  <cp:revision>59</cp:revision>
  <dcterms:created xsi:type="dcterms:W3CDTF">2025-11-07T09:33:22Z</dcterms:created>
  <dcterms:modified xsi:type="dcterms:W3CDTF">2025-12-05T10:00:52Z</dcterms:modified>
</cp:coreProperties>
</file>